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7"/>
  </p:notesMasterIdLst>
  <p:sldIdLst>
    <p:sldId id="256" r:id="rId2"/>
    <p:sldId id="272" r:id="rId3"/>
    <p:sldId id="405" r:id="rId4"/>
    <p:sldId id="406" r:id="rId5"/>
    <p:sldId id="407" r:id="rId6"/>
    <p:sldId id="408" r:id="rId7"/>
    <p:sldId id="409" r:id="rId8"/>
    <p:sldId id="410" r:id="rId9"/>
    <p:sldId id="411" r:id="rId10"/>
    <p:sldId id="299" r:id="rId11"/>
    <p:sldId id="412" r:id="rId12"/>
    <p:sldId id="413" r:id="rId13"/>
    <p:sldId id="414" r:id="rId14"/>
    <p:sldId id="300" r:id="rId15"/>
    <p:sldId id="415" r:id="rId16"/>
    <p:sldId id="416" r:id="rId17"/>
    <p:sldId id="417" r:id="rId18"/>
    <p:sldId id="418" r:id="rId19"/>
    <p:sldId id="419" r:id="rId20"/>
    <p:sldId id="301" r:id="rId21"/>
    <p:sldId id="420" r:id="rId22"/>
    <p:sldId id="302" r:id="rId23"/>
    <p:sldId id="421" r:id="rId24"/>
    <p:sldId id="422" r:id="rId25"/>
    <p:sldId id="423" r:id="rId26"/>
    <p:sldId id="424" r:id="rId27"/>
    <p:sldId id="425" r:id="rId28"/>
    <p:sldId id="426" r:id="rId29"/>
    <p:sldId id="303" r:id="rId30"/>
    <p:sldId id="304" r:id="rId31"/>
    <p:sldId id="427" r:id="rId32"/>
    <p:sldId id="428" r:id="rId33"/>
    <p:sldId id="429" r:id="rId34"/>
    <p:sldId id="430" r:id="rId35"/>
    <p:sldId id="431" r:id="rId36"/>
    <p:sldId id="432" r:id="rId37"/>
    <p:sldId id="433" r:id="rId38"/>
    <p:sldId id="434" r:id="rId39"/>
    <p:sldId id="435" r:id="rId40"/>
    <p:sldId id="436" r:id="rId41"/>
    <p:sldId id="437" r:id="rId42"/>
    <p:sldId id="438" r:id="rId43"/>
    <p:sldId id="439" r:id="rId44"/>
    <p:sldId id="440" r:id="rId45"/>
    <p:sldId id="441" r:id="rId46"/>
    <p:sldId id="442" r:id="rId47"/>
    <p:sldId id="321" r:id="rId48"/>
    <p:sldId id="322" r:id="rId49"/>
    <p:sldId id="443" r:id="rId50"/>
    <p:sldId id="444" r:id="rId51"/>
    <p:sldId id="445" r:id="rId52"/>
    <p:sldId id="517" r:id="rId53"/>
    <p:sldId id="449" r:id="rId54"/>
    <p:sldId id="446" r:id="rId55"/>
    <p:sldId id="452" r:id="rId56"/>
    <p:sldId id="450" r:id="rId57"/>
    <p:sldId id="447" r:id="rId58"/>
    <p:sldId id="453" r:id="rId59"/>
    <p:sldId id="451" r:id="rId60"/>
    <p:sldId id="454" r:id="rId61"/>
    <p:sldId id="455" r:id="rId62"/>
    <p:sldId id="323" r:id="rId63"/>
    <p:sldId id="456" r:id="rId64"/>
    <p:sldId id="325" r:id="rId65"/>
    <p:sldId id="324" r:id="rId66"/>
    <p:sldId id="457" r:id="rId67"/>
    <p:sldId id="326" r:id="rId68"/>
    <p:sldId id="459" r:id="rId69"/>
    <p:sldId id="460" r:id="rId70"/>
    <p:sldId id="461" r:id="rId71"/>
    <p:sldId id="462" r:id="rId72"/>
    <p:sldId id="463" r:id="rId73"/>
    <p:sldId id="464" r:id="rId74"/>
    <p:sldId id="465" r:id="rId75"/>
    <p:sldId id="466" r:id="rId76"/>
    <p:sldId id="467" r:id="rId77"/>
    <p:sldId id="468" r:id="rId78"/>
    <p:sldId id="469" r:id="rId79"/>
    <p:sldId id="470" r:id="rId80"/>
    <p:sldId id="471" r:id="rId81"/>
    <p:sldId id="472" r:id="rId82"/>
    <p:sldId id="473" r:id="rId83"/>
    <p:sldId id="346" r:id="rId84"/>
    <p:sldId id="474" r:id="rId85"/>
    <p:sldId id="475" r:id="rId86"/>
    <p:sldId id="476" r:id="rId87"/>
    <p:sldId id="477" r:id="rId88"/>
    <p:sldId id="478" r:id="rId89"/>
    <p:sldId id="479" r:id="rId90"/>
    <p:sldId id="480" r:id="rId91"/>
    <p:sldId id="481" r:id="rId92"/>
    <p:sldId id="482" r:id="rId93"/>
    <p:sldId id="483" r:id="rId94"/>
    <p:sldId id="484" r:id="rId95"/>
    <p:sldId id="485" r:id="rId96"/>
    <p:sldId id="486" r:id="rId97"/>
    <p:sldId id="487" r:id="rId98"/>
    <p:sldId id="488" r:id="rId99"/>
    <p:sldId id="489" r:id="rId100"/>
    <p:sldId id="490" r:id="rId101"/>
    <p:sldId id="491" r:id="rId102"/>
    <p:sldId id="492" r:id="rId103"/>
    <p:sldId id="354" r:id="rId104"/>
    <p:sldId id="361" r:id="rId105"/>
    <p:sldId id="493" r:id="rId106"/>
    <p:sldId id="494" r:id="rId107"/>
    <p:sldId id="362" r:id="rId108"/>
    <p:sldId id="495" r:id="rId109"/>
    <p:sldId id="363" r:id="rId110"/>
    <p:sldId id="496" r:id="rId111"/>
    <p:sldId id="497" r:id="rId112"/>
    <p:sldId id="367" r:id="rId113"/>
    <p:sldId id="498" r:id="rId114"/>
    <p:sldId id="499" r:id="rId115"/>
    <p:sldId id="369" r:id="rId116"/>
    <p:sldId id="500" r:id="rId117"/>
    <p:sldId id="370" r:id="rId118"/>
    <p:sldId id="373" r:id="rId119"/>
    <p:sldId id="501" r:id="rId120"/>
    <p:sldId id="502" r:id="rId121"/>
    <p:sldId id="374" r:id="rId122"/>
    <p:sldId id="503" r:id="rId123"/>
    <p:sldId id="504" r:id="rId124"/>
    <p:sldId id="505" r:id="rId125"/>
    <p:sldId id="506" r:id="rId126"/>
    <p:sldId id="507" r:id="rId127"/>
    <p:sldId id="381" r:id="rId128"/>
    <p:sldId id="508" r:id="rId129"/>
    <p:sldId id="384" r:id="rId130"/>
    <p:sldId id="385" r:id="rId131"/>
    <p:sldId id="509" r:id="rId132"/>
    <p:sldId id="386" r:id="rId133"/>
    <p:sldId id="387" r:id="rId134"/>
    <p:sldId id="510" r:id="rId135"/>
    <p:sldId id="388" r:id="rId136"/>
    <p:sldId id="389" r:id="rId137"/>
    <p:sldId id="390" r:id="rId138"/>
    <p:sldId id="511" r:id="rId139"/>
    <p:sldId id="512" r:id="rId140"/>
    <p:sldId id="513" r:id="rId141"/>
    <p:sldId id="514" r:id="rId142"/>
    <p:sldId id="515" r:id="rId143"/>
    <p:sldId id="291" r:id="rId144"/>
    <p:sldId id="516" r:id="rId145"/>
    <p:sldId id="292" r:id="rId14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9933"/>
    <a:srgbClr val="007635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84888" autoAdjust="0"/>
  </p:normalViewPr>
  <p:slideViewPr>
    <p:cSldViewPr snapToGrid="0">
      <p:cViewPr varScale="1">
        <p:scale>
          <a:sx n="55" d="100"/>
          <a:sy n="55" d="100"/>
        </p:scale>
        <p:origin x="15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viewProps" Target="viewProps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theme" Target="theme/theme1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tableStyles" Target="tableStyle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png>
</file>

<file path=ppt/media/image75.png>
</file>

<file path=ppt/media/image76.png>
</file>

<file path=ppt/media/image77.png>
</file>

<file path=ppt/media/image78.png>
</file>

<file path=ppt/media/image79.png>
</file>

<file path=ppt/media/image8.png>
</file>

<file path=ppt/media/image80.png>
</file>

<file path=ppt/media/image81.png>
</file>

<file path=ppt/media/image82.png>
</file>

<file path=ppt/media/image83.png>
</file>

<file path=ppt/media/image84.png>
</file>

<file path=ppt/media/image85.png>
</file>

<file path=ppt/media/image86.png>
</file>

<file path=ppt/media/image87.png>
</file>

<file path=ppt/media/image88.png>
</file>

<file path=ppt/media/image89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67A8DE-E49D-4BB8-951B-F2AA734E58CC}" type="datetimeFigureOut">
              <a:rPr lang="ko-KR" altLang="en-US" smtClean="0"/>
              <a:t>2017-07-14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EFBF89-310C-4018-9261-17A974995A3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653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슬라이드 이미지 개체 틀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슬라이드 노트 개체 틀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smtClean="0">
              <a:ea typeface="맑은 고딕" panose="020B0503020000020004" pitchFamily="50" charset="-127"/>
            </a:endParaRPr>
          </a:p>
        </p:txBody>
      </p:sp>
      <p:sp>
        <p:nvSpPr>
          <p:cNvPr id="12292" name="슬라이드 번호 개체 틀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>
              <a:spcBef>
                <a:spcPct val="0"/>
              </a:spcBef>
            </a:pPr>
            <a:fld id="{C364968F-0DC2-40CC-8F59-4CFAF1805179}" type="slidenum">
              <a:rPr lang="en-US" altLang="en-US" sz="1300" smtClean="0">
                <a:latin typeface="굴림" panose="020B0600000101010101" pitchFamily="50" charset="-127"/>
                <a:ea typeface="굴림" panose="020B0600000101010101" pitchFamily="50" charset="-127"/>
                <a:cs typeface="Arial" panose="020B0604020202020204" pitchFamily="34" charset="0"/>
              </a:rPr>
              <a:pPr>
                <a:spcBef>
                  <a:spcPct val="0"/>
                </a:spcBef>
              </a:pPr>
              <a:t>30</a:t>
            </a:fld>
            <a:endParaRPr lang="en-US" altLang="en-US" sz="1300" smtClean="0">
              <a:latin typeface="굴림" panose="020B0600000101010101" pitchFamily="50" charset="-127"/>
              <a:ea typeface="굴림" panose="020B0600000101010101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44916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dirty="0" smtClean="0">
                <a:solidFill>
                  <a:srgbClr val="3333FF"/>
                </a:solidFill>
              </a:rPr>
              <a:t>일반적인 레드블랙트리</a:t>
            </a:r>
            <a:r>
              <a:rPr lang="ko-KR" altLang="en-US" sz="1200" dirty="0" smtClean="0">
                <a:solidFill>
                  <a:srgbClr val="3333FF"/>
                </a:solidFill>
              </a:rPr>
              <a:t>는 부모 포인터</a:t>
            </a:r>
            <a:r>
              <a:rPr lang="en-US" altLang="ko-KR" sz="1200" dirty="0" smtClean="0">
                <a:solidFill>
                  <a:srgbClr val="3333FF"/>
                </a:solidFill>
              </a:rPr>
              <a:t>(</a:t>
            </a:r>
            <a:r>
              <a:rPr lang="ko-KR" altLang="en-US" sz="1200" dirty="0" smtClean="0">
                <a:solidFill>
                  <a:srgbClr val="3333FF"/>
                </a:solidFill>
              </a:rPr>
              <a:t>레퍼런스</a:t>
            </a:r>
            <a:r>
              <a:rPr lang="en-US" altLang="ko-KR" sz="1200" dirty="0" smtClean="0">
                <a:solidFill>
                  <a:srgbClr val="3333FF"/>
                </a:solidFill>
              </a:rPr>
              <a:t>)</a:t>
            </a:r>
            <a:r>
              <a:rPr lang="ko-KR" altLang="en-US" sz="1200" dirty="0" smtClean="0">
                <a:solidFill>
                  <a:srgbClr val="3333FF"/>
                </a:solidFill>
              </a:rPr>
              <a:t>를 사용하는 </a:t>
            </a:r>
            <a:r>
              <a:rPr lang="ko-KR" altLang="en-US" sz="1200" dirty="0" err="1" smtClean="0">
                <a:solidFill>
                  <a:srgbClr val="3333FF"/>
                </a:solidFill>
              </a:rPr>
              <a:t>비재귀적인</a:t>
            </a:r>
            <a:r>
              <a:rPr lang="ko-KR" altLang="en-US" sz="1200" dirty="0" smtClean="0">
                <a:solidFill>
                  <a:srgbClr val="3333FF"/>
                </a:solidFill>
              </a:rPr>
              <a:t> 알고리즘을 구현된다</a:t>
            </a:r>
            <a:r>
              <a:rPr lang="en-US" altLang="ko-KR" sz="1200" smtClean="0">
                <a:solidFill>
                  <a:srgbClr val="3333FF"/>
                </a:solidFill>
              </a:rPr>
              <a:t>.</a:t>
            </a:r>
            <a:r>
              <a:rPr lang="ko-KR" altLang="en-US" sz="1200" smtClean="0">
                <a:solidFill>
                  <a:srgbClr val="3333FF"/>
                </a:solidFill>
              </a:rPr>
              <a:t>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FBF89-310C-4018-9261-17A974995A30}" type="slidenum">
              <a:rPr lang="ko-KR" altLang="en-US" smtClean="0"/>
              <a:t>99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16317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24449D-E06C-45A7-A3B9-EC686139954A}" type="slidenum">
              <a:rPr lang="en-US" smtClean="0">
                <a:solidFill>
                  <a:prstClr val="black"/>
                </a:solidFill>
              </a:rPr>
              <a:pPr/>
              <a:t>115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78485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24449D-E06C-45A7-A3B9-EC686139954A}" type="slidenum">
              <a:rPr lang="en-US" smtClean="0">
                <a:solidFill>
                  <a:prstClr val="black"/>
                </a:solidFill>
              </a:rPr>
              <a:pPr/>
              <a:t>117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717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ko-KR" sz="1200" dirty="0" smtClean="0">
                <a:solidFill>
                  <a:srgbClr val="FF0000"/>
                </a:solidFill>
                <a:latin typeface="Calibri" panose="020F0502020204030204" pitchFamily="34" charset="0"/>
              </a:rPr>
              <a:t>레드</a:t>
            </a:r>
            <a:r>
              <a:rPr lang="ko-KR" altLang="en-US" sz="1200" dirty="0" smtClean="0"/>
              <a:t>이</a:t>
            </a:r>
            <a:r>
              <a:rPr lang="ko-KR" altLang="ko-KR" sz="1200" dirty="0" smtClean="0">
                <a:latin typeface="Calibri" panose="020F0502020204030204" pitchFamily="34" charset="0"/>
              </a:rPr>
              <a:t>면</a:t>
            </a:r>
            <a:r>
              <a:rPr lang="ko-KR" altLang="ko-KR" sz="1200" dirty="0" smtClean="0"/>
              <a:t> </a:t>
            </a:r>
            <a:r>
              <a:rPr lang="ko-KR" altLang="en-US" sz="1200" u="sng" dirty="0" err="1" smtClean="0">
                <a:latin typeface="Calibri" panose="020F0502020204030204" pitchFamily="34" charset="0"/>
              </a:rPr>
              <a:t>좌편향</a:t>
            </a:r>
            <a:r>
              <a:rPr lang="ko-KR" altLang="ko-KR" sz="1200" u="sng" dirty="0" smtClean="0"/>
              <a:t> </a:t>
            </a:r>
            <a:r>
              <a:rPr lang="ko-KR" altLang="ko-KR" sz="1200" u="sng" dirty="0" smtClean="0">
                <a:latin typeface="Calibri" panose="020F0502020204030204" pitchFamily="34" charset="0"/>
              </a:rPr>
              <a:t>레드</a:t>
            </a:r>
            <a:r>
              <a:rPr lang="ko-KR" altLang="ko-KR" sz="1200" u="sng" dirty="0" smtClean="0"/>
              <a:t> </a:t>
            </a:r>
            <a:r>
              <a:rPr lang="en-US" altLang="ko-KR" sz="1200" u="sng" dirty="0" smtClean="0"/>
              <a:t>link </a:t>
            </a:r>
            <a:r>
              <a:rPr lang="ko-KR" altLang="ko-KR" sz="1200" u="sng" dirty="0" smtClean="0">
                <a:latin typeface="Calibri" panose="020F0502020204030204" pitchFamily="34" charset="0"/>
              </a:rPr>
              <a:t>규칙에</a:t>
            </a:r>
            <a:r>
              <a:rPr lang="ko-KR" altLang="ko-KR" sz="1200" u="sng" dirty="0" smtClean="0"/>
              <a:t> </a:t>
            </a:r>
            <a:r>
              <a:rPr lang="ko-KR" altLang="en-US" sz="1200" u="sng" dirty="0" smtClean="0">
                <a:latin typeface="Calibri" panose="020F0502020204030204" pitchFamily="34" charset="0"/>
              </a:rPr>
              <a:t>위배</a:t>
            </a:r>
            <a:r>
              <a:rPr lang="ko-KR" altLang="en-US" sz="1200" dirty="0" smtClean="0">
                <a:latin typeface="Calibri" panose="020F0502020204030204" pitchFamily="34" charset="0"/>
              </a:rPr>
              <a:t>되므로 </a:t>
            </a:r>
            <a:r>
              <a:rPr lang="en-US" altLang="ko-KR" sz="1200" dirty="0" smtClean="0">
                <a:latin typeface="Calibri" panose="020F0502020204030204" pitchFamily="34" charset="0"/>
              </a:rPr>
              <a:t>=&gt; </a:t>
            </a:r>
            <a:r>
              <a:rPr lang="ko-KR" altLang="en-US" sz="1200" dirty="0" smtClean="0">
                <a:latin typeface="Calibri" panose="020F0502020204030204" pitchFamily="34" charset="0"/>
              </a:rPr>
              <a:t>최솟값을 가진 노드의 오른쪽 </a:t>
            </a:r>
            <a:r>
              <a:rPr lang="ko-KR" altLang="en-US" sz="1200" dirty="0" err="1" smtClean="0">
                <a:latin typeface="Calibri" panose="020F0502020204030204" pitchFamily="34" charset="0"/>
              </a:rPr>
              <a:t>자식노드는</a:t>
            </a:r>
            <a:r>
              <a:rPr lang="ko-KR" altLang="en-US" sz="1200" dirty="0" smtClean="0">
                <a:latin typeface="Calibri" panose="020F0502020204030204" pitchFamily="34" charset="0"/>
              </a:rPr>
              <a:t> </a:t>
            </a:r>
            <a:r>
              <a:rPr lang="en-US" altLang="ko-KR" sz="1200" dirty="0" err="1" smtClean="0">
                <a:latin typeface="Calibri" panose="020F0502020204030204" pitchFamily="34" charset="0"/>
              </a:rPr>
              <a:t>moveRedLeft</a:t>
            </a:r>
            <a:r>
              <a:rPr lang="en-US" altLang="ko-KR" sz="1200" dirty="0" smtClean="0">
                <a:latin typeface="Calibri" panose="020F0502020204030204" pitchFamily="34" charset="0"/>
              </a:rPr>
              <a:t>()</a:t>
            </a:r>
            <a:r>
              <a:rPr lang="ko-KR" altLang="en-US" sz="1200" dirty="0" smtClean="0">
                <a:latin typeface="Calibri" panose="020F0502020204030204" pitchFamily="34" charset="0"/>
              </a:rPr>
              <a:t>가 </a:t>
            </a:r>
            <a:r>
              <a:rPr lang="ko-KR" altLang="en-US" sz="1200" dirty="0" err="1" smtClean="0">
                <a:latin typeface="Calibri" panose="020F0502020204030204" pitchFamily="34" charset="0"/>
              </a:rPr>
              <a:t>젼혀</a:t>
            </a:r>
            <a:r>
              <a:rPr lang="ko-KR" altLang="en-US" sz="1200" dirty="0" smtClean="0">
                <a:latin typeface="Calibri" panose="020F0502020204030204" pitchFamily="34" charset="0"/>
              </a:rPr>
              <a:t> 건드리지 않으므로</a:t>
            </a:r>
            <a:r>
              <a:rPr lang="en-US" altLang="ko-KR" sz="1200" dirty="0" smtClean="0">
                <a:latin typeface="Calibri" panose="020F0502020204030204" pitchFamily="34" charset="0"/>
              </a:rPr>
              <a:t>, </a:t>
            </a:r>
            <a:r>
              <a:rPr lang="ko-KR" altLang="en-US" sz="1200" dirty="0" smtClean="0">
                <a:latin typeface="Calibri" panose="020F0502020204030204" pitchFamily="34" charset="0"/>
              </a:rPr>
              <a:t>처음부터 오른쪽 자식이 </a:t>
            </a:r>
            <a:r>
              <a:rPr lang="ko-KR" altLang="en-US" sz="1200" dirty="0" err="1" smtClean="0">
                <a:latin typeface="Calibri" panose="020F0502020204030204" pitchFamily="34" charset="0"/>
              </a:rPr>
              <a:t>레드이었다는</a:t>
            </a:r>
            <a:r>
              <a:rPr lang="ko-KR" altLang="en-US" sz="1200" dirty="0" smtClean="0">
                <a:latin typeface="Calibri" panose="020F0502020204030204" pitchFamily="34" charset="0"/>
              </a:rPr>
              <a:t> 모순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FBF89-310C-4018-9261-17A974995A30}" type="slidenum">
              <a:rPr lang="ko-KR" altLang="en-US" smtClean="0"/>
              <a:t>119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24755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494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471807"/>
            <a:ext cx="7886700" cy="503554"/>
          </a:xfrm>
        </p:spPr>
        <p:txBody>
          <a:bodyPr>
            <a:noAutofit/>
          </a:bodyPr>
          <a:lstStyle>
            <a:lvl1pPr algn="ctr">
              <a:defRPr sz="3200">
                <a:solidFill>
                  <a:srgbClr val="C00000"/>
                </a:solidFill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395663"/>
            <a:ext cx="7886700" cy="5096577"/>
          </a:xfrm>
        </p:spPr>
        <p:txBody>
          <a:bodyPr/>
          <a:lstStyle>
            <a:lvl1pPr>
              <a:defRPr sz="2600"/>
            </a:lvl1pPr>
          </a:lstStyle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1548942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4E05831-E187-4D29-9C89-C2827EF2661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11040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제목, 텍스트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67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latinLnBrk="1">
              <a:defRPr kumimoji="1">
                <a:latin typeface="굴림" panose="020B0600000101010101" pitchFamily="50" charset="-127"/>
              </a:defRPr>
            </a:lvl1pPr>
          </a:lstStyle>
          <a:p>
            <a:pPr>
              <a:defRPr/>
            </a:pPr>
            <a:fld id="{C77ABBB5-56EF-41C0-AE28-2B8B0B625354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335558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/>
          </a:p>
        </p:txBody>
      </p:sp>
      <p:sp>
        <p:nvSpPr>
          <p:cNvPr id="3" name="Rectangle 67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 latinLnBrk="1">
              <a:defRPr kumimoji="1">
                <a:latin typeface="굴림" panose="020B0600000101010101" pitchFamily="50" charset="-127"/>
              </a:defRPr>
            </a:lvl1pPr>
          </a:lstStyle>
          <a:p>
            <a:pPr>
              <a:defRPr/>
            </a:pPr>
            <a:fld id="{0575282F-4413-4908-BEEC-19FB6C40694D}" type="slidenum">
              <a:rPr lang="ko-KR" altLang="en-US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956690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5974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6038"/>
            <a:ext cx="7886700" cy="515914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 smtClean="0"/>
              <a:t>마스터 텍스트 스타일을 편집합니다</a:t>
            </a:r>
          </a:p>
          <a:p>
            <a:pPr lvl="1"/>
            <a:r>
              <a:rPr lang="ko-KR" altLang="en-US" dirty="0" smtClean="0"/>
              <a:t>둘째 수준</a:t>
            </a:r>
          </a:p>
        </p:txBody>
      </p:sp>
    </p:spTree>
    <p:extLst>
      <p:ext uri="{BB962C8B-B14F-4D97-AF65-F5344CB8AC3E}">
        <p14:creationId xmlns:p14="http://schemas.microsoft.com/office/powerpoint/2010/main" val="4254335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rgbClr val="C0000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png"/><Relationship Id="rId1" Type="http://schemas.openxmlformats.org/officeDocument/2006/relationships/slideLayout" Target="../slideLayouts/slideLayout3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3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png"/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3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png"/><Relationship Id="rId1" Type="http://schemas.openxmlformats.org/officeDocument/2006/relationships/slideLayout" Target="../slideLayouts/slideLayout3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png"/><Relationship Id="rId2" Type="http://schemas.openxmlformats.org/officeDocument/2006/relationships/image" Target="../media/image7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6.png"/><Relationship Id="rId2" Type="http://schemas.openxmlformats.org/officeDocument/2006/relationships/image" Target="../media/image75.png"/><Relationship Id="rId1" Type="http://schemas.openxmlformats.org/officeDocument/2006/relationships/slideLayout" Target="../slideLayouts/slideLayout3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png"/><Relationship Id="rId2" Type="http://schemas.openxmlformats.org/officeDocument/2006/relationships/image" Target="../media/image77.png"/><Relationship Id="rId1" Type="http://schemas.openxmlformats.org/officeDocument/2006/relationships/slideLayout" Target="../slideLayouts/slideLayout3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9.png"/><Relationship Id="rId1" Type="http://schemas.openxmlformats.org/officeDocument/2006/relationships/slideLayout" Target="../slideLayouts/slideLayout3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1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2.png"/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3.png"/><Relationship Id="rId1" Type="http://schemas.openxmlformats.org/officeDocument/2006/relationships/slideLayout" Target="../slideLayouts/slideLayout3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5.png"/><Relationship Id="rId1" Type="http://schemas.openxmlformats.org/officeDocument/2006/relationships/slideLayout" Target="../slideLayouts/slideLayout3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7.png"/><Relationship Id="rId2" Type="http://schemas.openxmlformats.org/officeDocument/2006/relationships/image" Target="../media/image86.png"/><Relationship Id="rId1" Type="http://schemas.openxmlformats.org/officeDocument/2006/relationships/slideLayout" Target="../slideLayouts/slideLayout3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8.png"/><Relationship Id="rId1" Type="http://schemas.openxmlformats.org/officeDocument/2006/relationships/slideLayout" Target="../slideLayouts/slideLayout3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7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3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png"/><Relationship Id="rId1" Type="http://schemas.openxmlformats.org/officeDocument/2006/relationships/slideLayout" Target="../slideLayouts/slideLayout3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3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3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png"/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645204" y="2933939"/>
            <a:ext cx="350128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36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제 </a:t>
            </a:r>
            <a:r>
              <a:rPr lang="en-US" sz="3600" dirty="0" smtClean="0">
                <a:effectLst/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5 </a:t>
            </a:r>
            <a:r>
              <a:rPr lang="ko-KR" altLang="en-US" sz="3600" smtClean="0">
                <a:latin typeface="Calibri" panose="020F0502020204030204" pitchFamily="34" charset="0"/>
                <a:cs typeface="Times New Roman" panose="02020603050405020304" pitchFamily="18" charset="0"/>
              </a:rPr>
              <a:t>장</a:t>
            </a:r>
            <a:r>
              <a:rPr lang="ko-KR" sz="3600" smtClean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3600" smtClean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탐색</a:t>
            </a:r>
            <a:r>
              <a:rPr lang="ko-KR" altLang="en-US" sz="3600" smtClean="0">
                <a:latin typeface="Calibri" panose="020F0502020204030204" pitchFamily="34" charset="0"/>
                <a:cs typeface="Times New Roman" panose="02020603050405020304" pitchFamily="18" charset="0"/>
              </a:rPr>
              <a:t>트리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212675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40" y="552124"/>
            <a:ext cx="8816762" cy="55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4216051"/>
      </p:ext>
    </p:extLst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814193"/>
            <a:ext cx="7886700" cy="567804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 smtClean="0"/>
              <a:t>LLRB </a:t>
            </a:r>
            <a:r>
              <a:rPr lang="ko-KR" altLang="ko-KR" sz="2400" dirty="0"/>
              <a:t>트리는 </a:t>
            </a:r>
            <a:r>
              <a:rPr lang="en-US" altLang="ko-KR" sz="2400" dirty="0"/>
              <a:t>AVL-</a:t>
            </a:r>
            <a:r>
              <a:rPr lang="ko-KR" altLang="ko-KR" sz="2400" dirty="0"/>
              <a:t>트리</a:t>
            </a:r>
            <a:r>
              <a:rPr lang="en-US" altLang="ko-KR" sz="2400" dirty="0"/>
              <a:t>, 2-3</a:t>
            </a:r>
            <a:r>
              <a:rPr lang="ko-KR" altLang="ko-KR" sz="2400" dirty="0"/>
              <a:t>트리</a:t>
            </a:r>
            <a:r>
              <a:rPr lang="en-US" altLang="ko-KR" sz="2400" dirty="0"/>
              <a:t>, </a:t>
            </a:r>
            <a:r>
              <a:rPr lang="en-US" altLang="ko-KR" dirty="0"/>
              <a:t>2-3-4</a:t>
            </a:r>
            <a:r>
              <a:rPr lang="ko-KR" altLang="ko-KR" sz="2400" dirty="0"/>
              <a:t>트리</a:t>
            </a:r>
            <a:r>
              <a:rPr lang="en-US" altLang="ko-KR" sz="2400" dirty="0"/>
              <a:t>, </a:t>
            </a:r>
            <a:r>
              <a:rPr lang="ko-KR" altLang="ko-KR" sz="2400" dirty="0"/>
              <a:t>일반 레드블랙트리보다 매우 우수한 성능을 </a:t>
            </a:r>
            <a:r>
              <a:rPr lang="ko-KR" altLang="en-US" sz="2400" dirty="0" smtClean="0"/>
              <a:t>가짐</a:t>
            </a:r>
            <a:endParaRPr lang="en-US" altLang="ko-KR" sz="2400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 smtClean="0"/>
              <a:t>Introduction to Algorithms (CLRS)</a:t>
            </a:r>
            <a:r>
              <a:rPr lang="ko-KR" altLang="ko-KR" sz="2400" dirty="0" smtClean="0"/>
              <a:t>에 소개된 레드블랙트리가 일반적으로 사용</a:t>
            </a:r>
            <a:r>
              <a:rPr lang="ko-KR" altLang="en-US" sz="2400" dirty="0" smtClean="0"/>
              <a:t>되며</a:t>
            </a:r>
            <a:r>
              <a:rPr lang="en-US" altLang="ko-KR" sz="2400" dirty="0" smtClean="0"/>
              <a:t>, </a:t>
            </a:r>
            <a:r>
              <a:rPr lang="ko-KR" altLang="ko-KR" sz="2400" dirty="0" smtClean="0"/>
              <a:t>전문 프로그래머가 프로그램을 작성해도 적어도</a:t>
            </a:r>
            <a:r>
              <a:rPr lang="en-US" altLang="ko-KR" sz="2400" dirty="0" smtClean="0"/>
              <a:t> 400 line</a:t>
            </a:r>
            <a:r>
              <a:rPr lang="ko-KR" altLang="ko-KR" sz="2400" dirty="0" smtClean="0"/>
              <a:t>이나 든다</a:t>
            </a:r>
            <a:r>
              <a:rPr lang="en-US" altLang="ko-KR" sz="2400" dirty="0" smtClean="0"/>
              <a:t>.</a:t>
            </a:r>
            <a:endParaRPr lang="ko-KR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1875154470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67470" y="410497"/>
            <a:ext cx="7978440" cy="193316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550909" y="543172"/>
            <a:ext cx="8242362" cy="18004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542925" algn="just">
              <a:spcAft>
                <a:spcPts val="0"/>
              </a:spcAft>
            </a:pPr>
            <a:r>
              <a:rPr lang="en-US" altLang="ko-KR" sz="2400" dirty="0">
                <a:solidFill>
                  <a:srgbClr val="3333FF"/>
                </a:solidFill>
              </a:rPr>
              <a:t>[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핵심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아이디어</a:t>
            </a:r>
            <a:r>
              <a:rPr lang="en-US" altLang="ko-KR" sz="2400" dirty="0">
                <a:solidFill>
                  <a:srgbClr val="3333FF"/>
                </a:solidFill>
              </a:rPr>
              <a:t>] </a:t>
            </a:r>
            <a:endParaRPr lang="en-US" altLang="ko-KR" sz="2400" dirty="0" smtClean="0">
              <a:solidFill>
                <a:srgbClr val="3333FF"/>
              </a:solidFill>
            </a:endParaRPr>
          </a:p>
          <a:p>
            <a:pPr marR="542925" algn="just">
              <a:spcBef>
                <a:spcPts val="1800"/>
              </a:spcBef>
              <a:spcAft>
                <a:spcPts val="0"/>
              </a:spcAft>
            </a:pPr>
            <a:r>
              <a:rPr lang="en-US" altLang="ko-KR" sz="2400" dirty="0" smtClean="0">
                <a:solidFill>
                  <a:srgbClr val="339933"/>
                </a:solidFill>
              </a:rPr>
              <a:t>LLRB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트리는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en-US" altLang="ko-KR" sz="2400" dirty="0">
                <a:solidFill>
                  <a:srgbClr val="339933"/>
                </a:solidFill>
              </a:rPr>
              <a:t>2-3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트리에서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en-US" altLang="ko-KR" sz="2400" dirty="0">
                <a:solidFill>
                  <a:srgbClr val="339933"/>
                </a:solidFill>
              </a:rPr>
              <a:t>3-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노드의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두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개의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키를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두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노드로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분리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저장하고</a:t>
            </a:r>
            <a:r>
              <a:rPr lang="en-US" altLang="ko-KR" sz="2400" dirty="0">
                <a:solidFill>
                  <a:srgbClr val="339933"/>
                </a:solidFill>
              </a:rPr>
              <a:t>, </a:t>
            </a:r>
            <a:r>
              <a:rPr lang="ko-KR" altLang="en-US" sz="2400" dirty="0" smtClean="0">
                <a:solidFill>
                  <a:srgbClr val="339933"/>
                </a:solidFill>
                <a:latin typeface="Calibri" panose="020F0502020204030204" pitchFamily="34" charset="0"/>
              </a:rPr>
              <a:t>작은</a:t>
            </a:r>
            <a:r>
              <a:rPr lang="en-US" altLang="ko-KR" sz="2400" dirty="0" smtClean="0">
                <a:solidFill>
                  <a:srgbClr val="339933"/>
                </a:solidFill>
                <a:latin typeface="Calibri" panose="020F0502020204030204" pitchFamily="34" charset="0"/>
              </a:rPr>
              <a:t> </a:t>
            </a:r>
            <a:r>
              <a:rPr lang="ko-KR" altLang="en-US" sz="2400" dirty="0" smtClean="0">
                <a:solidFill>
                  <a:srgbClr val="339933"/>
                </a:solidFill>
                <a:latin typeface="Calibri" panose="020F0502020204030204" pitchFamily="34" charset="0"/>
              </a:rPr>
              <a:t>키</a:t>
            </a:r>
            <a:r>
              <a:rPr lang="ko-KR" altLang="ko-KR" sz="2400" dirty="0" smtClean="0">
                <a:solidFill>
                  <a:srgbClr val="339933"/>
                </a:solidFill>
                <a:latin typeface="Calibri" panose="020F0502020204030204" pitchFamily="34" charset="0"/>
              </a:rPr>
              <a:t>는</a:t>
            </a:r>
            <a:r>
              <a:rPr lang="ko-KR" altLang="ko-KR" sz="2400" dirty="0" smtClean="0">
                <a:solidFill>
                  <a:srgbClr val="339933"/>
                </a:solidFill>
              </a:rPr>
              <a:t> </a:t>
            </a:r>
            <a:r>
              <a:rPr lang="ko-KR" altLang="ko-KR" sz="2400" dirty="0" smtClean="0">
                <a:solidFill>
                  <a:srgbClr val="FF0000"/>
                </a:solidFill>
                <a:latin typeface="Calibri" panose="020F0502020204030204" pitchFamily="34" charset="0"/>
              </a:rPr>
              <a:t>레드</a:t>
            </a:r>
            <a:r>
              <a:rPr lang="en-US" altLang="ko-KR" sz="2400" dirty="0" smtClean="0">
                <a:solidFill>
                  <a:srgbClr val="FF0000"/>
                </a:solidFill>
                <a:latin typeface="Calibri" panose="020F0502020204030204" pitchFamily="34" charset="0"/>
              </a:rPr>
              <a:t>,</a:t>
            </a:r>
            <a:r>
              <a:rPr lang="ko-KR" altLang="ko-KR" sz="2400" dirty="0" smtClean="0">
                <a:solidFill>
                  <a:srgbClr val="339933"/>
                </a:solidFill>
              </a:rPr>
              <a:t> </a:t>
            </a:r>
            <a:r>
              <a:rPr lang="ko-KR" altLang="en-US" sz="2400" dirty="0" smtClean="0">
                <a:solidFill>
                  <a:srgbClr val="339933"/>
                </a:solidFill>
                <a:latin typeface="Calibri" panose="020F0502020204030204" pitchFamily="34" charset="0"/>
              </a:rPr>
              <a:t>큰 키</a:t>
            </a:r>
            <a:r>
              <a:rPr lang="ko-KR" altLang="ko-KR" sz="2400" dirty="0" smtClean="0">
                <a:solidFill>
                  <a:srgbClr val="339933"/>
                </a:solidFill>
                <a:latin typeface="Calibri" panose="020F0502020204030204" pitchFamily="34" charset="0"/>
              </a:rPr>
              <a:t>는</a:t>
            </a:r>
            <a:r>
              <a:rPr lang="ko-KR" altLang="ko-KR" sz="2400" dirty="0" smtClean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블랙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으로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만든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형태와</a:t>
            </a:r>
            <a:r>
              <a:rPr lang="ko-KR" altLang="ko-KR" sz="2400" dirty="0">
                <a:solidFill>
                  <a:srgbClr val="339933"/>
                </a:solidFill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</a:rPr>
              <a:t>같다</a:t>
            </a:r>
            <a:r>
              <a:rPr lang="en-US" altLang="ko-KR" sz="2400" dirty="0">
                <a:solidFill>
                  <a:srgbClr val="339933"/>
                </a:solidFill>
              </a:rPr>
              <a:t>.</a:t>
            </a:r>
            <a:endParaRPr lang="ko-KR" altLang="ko-KR" sz="2400" dirty="0">
              <a:solidFill>
                <a:srgbClr val="339933"/>
              </a:solidFill>
              <a:effectLst/>
            </a:endParaRPr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40" y="2616165"/>
            <a:ext cx="8461331" cy="174289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3092491" y="4904056"/>
            <a:ext cx="324159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LLRB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트리와</a:t>
            </a:r>
            <a:r>
              <a:rPr lang="ko-KR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2-3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트리의</a:t>
            </a:r>
            <a:r>
              <a:rPr lang="ko-KR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관계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263592317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83341" y="620475"/>
            <a:ext cx="7664245" cy="38779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LLRB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개념적으로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2-3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같기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때문에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2-3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장점인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완전균형트리의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형태를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내포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LLRB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블랙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정보를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가지며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부모노드를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연결하는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동일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따라서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LLRB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트리에서는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별도로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저장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안함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자식노드는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레드이고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레드이며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자식노드는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블랙이고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블랙</a:t>
            </a:r>
            <a:endParaRPr lang="ko-KR" altLang="en-US" sz="2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0184" y="4498460"/>
            <a:ext cx="57626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217675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771831" y="867633"/>
            <a:ext cx="7664245" cy="359720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</a:pP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정의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solidFill>
                  <a:srgbClr val="0000CC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LLRB</a:t>
            </a:r>
            <a:r>
              <a:rPr lang="ko-KR" altLang="ko-KR" sz="2400" dirty="0">
                <a:solidFill>
                  <a:srgbClr val="0000CC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트리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는 이진탐색트리로서 다음의 네 가지 조건을 만족한다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ko-KR" altLang="ko-KR" sz="2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루트노드와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null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은 블랙이다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ko-KR" altLang="ko-KR" sz="2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452755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루트노드로부터 각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까지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 연속된 레드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는 없다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연속 레드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link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규칙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ko-KR" altLang="ko-KR" sz="2400" dirty="0">
              <a:solidFill>
                <a:srgbClr val="3333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542925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루트노드로부터 각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까지의 경로에 있는 블랙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link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수는 모두 같다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동일 블랙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link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수 규칙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ko-KR" altLang="ko-KR" sz="2400" dirty="0">
              <a:solidFill>
                <a:srgbClr val="3333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기울어져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레드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link </a:t>
            </a:r>
            <a:r>
              <a:rPr lang="ko-KR" altLang="ko-KR" sz="2400" dirty="0" err="1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좌편향</a:t>
            </a:r>
            <a:r>
              <a:rPr lang="ko-KR" altLang="ko-KR" sz="2400" dirty="0" smtClean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규칙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ko-KR" altLang="en-US" sz="2400" dirty="0">
              <a:solidFill>
                <a:srgbClr val="3333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6862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528" y="605185"/>
            <a:ext cx="8116529" cy="62528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126658" y="98323"/>
            <a:ext cx="31758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err="1" smtClean="0">
                <a:solidFill>
                  <a:srgbClr val="C00000"/>
                </a:solidFill>
              </a:rPr>
              <a:t>RedBlack</a:t>
            </a:r>
            <a:r>
              <a:rPr lang="ko-KR" altLang="en-US" sz="2400" dirty="0" smtClean="0">
                <a:solidFill>
                  <a:srgbClr val="C00000"/>
                </a:solidFill>
              </a:rPr>
              <a:t> </a:t>
            </a:r>
            <a:r>
              <a:rPr lang="en-US" altLang="ko-KR" sz="2400" dirty="0" smtClean="0">
                <a:solidFill>
                  <a:srgbClr val="C00000"/>
                </a:solidFill>
              </a:rPr>
              <a:t>Tree</a:t>
            </a:r>
            <a:r>
              <a:rPr lang="ko-KR" altLang="en-US" sz="2400" dirty="0" smtClean="0">
                <a:solidFill>
                  <a:srgbClr val="C00000"/>
                </a:solidFill>
              </a:rPr>
              <a:t> </a:t>
            </a:r>
            <a:r>
              <a:rPr lang="en-US" altLang="ko-KR" sz="2400" dirty="0" smtClean="0">
                <a:solidFill>
                  <a:srgbClr val="C00000"/>
                </a:solidFill>
              </a:rPr>
              <a:t>Class</a:t>
            </a:r>
            <a:endParaRPr lang="ko-KR" altLang="en-US" sz="2400" dirty="0">
              <a:solidFill>
                <a:srgbClr val="C00000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7595" y="3279519"/>
            <a:ext cx="2337773" cy="1134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483281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24347" y="679469"/>
            <a:ext cx="8411497" cy="55707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RedBlackTree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클래스는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Node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클래스를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내부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(Inner)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클래스로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선언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Node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객체는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id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), name(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관련된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정보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각각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참조하기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위한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left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right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가지며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저장하기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위해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color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가진다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여기서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부모와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연결된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동일하며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블랙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가지만을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사용하므로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boolean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타입을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사용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Line </a:t>
            </a:r>
            <a:r>
              <a:rPr lang="en-US" altLang="ko-KR" sz="2400" dirty="0" smtClean="0"/>
              <a:t>01: </a:t>
            </a:r>
            <a:r>
              <a:rPr lang="en-US" altLang="ko-KR" sz="2400" dirty="0"/>
              <a:t>Key</a:t>
            </a:r>
            <a:r>
              <a:rPr lang="ko-KR" altLang="ko-KR" sz="2400" dirty="0"/>
              <a:t>와</a:t>
            </a:r>
            <a:r>
              <a:rPr lang="en-US" altLang="ko-KR" sz="2400" dirty="0"/>
              <a:t> Value</a:t>
            </a:r>
            <a:r>
              <a:rPr lang="ko-KR" altLang="ko-KR" sz="2400" dirty="0"/>
              <a:t>는</a:t>
            </a:r>
            <a:r>
              <a:rPr lang="en-US" altLang="ko-KR" sz="2400" dirty="0"/>
              <a:t> generic </a:t>
            </a:r>
            <a:r>
              <a:rPr lang="ko-KR" altLang="ko-KR" sz="2400" dirty="0"/>
              <a:t>타입이고</a:t>
            </a:r>
            <a:r>
              <a:rPr lang="en-US" altLang="ko-KR" sz="2400" dirty="0"/>
              <a:t>, Key</a:t>
            </a:r>
            <a:r>
              <a:rPr lang="ko-KR" altLang="ko-KR" sz="2400" dirty="0"/>
              <a:t>는 비교 연산을 위해 자바의</a:t>
            </a:r>
            <a:r>
              <a:rPr lang="en-US" altLang="ko-KR" sz="2400" dirty="0"/>
              <a:t> Comparable </a:t>
            </a:r>
            <a:r>
              <a:rPr lang="ko-KR" altLang="ko-KR" sz="2400" dirty="0"/>
              <a:t>인터페이스를 상속 받으며</a:t>
            </a:r>
            <a:r>
              <a:rPr lang="en-US" altLang="ko-KR" sz="2400" dirty="0"/>
              <a:t>, Comparable</a:t>
            </a:r>
            <a:r>
              <a:rPr lang="ko-KR" altLang="ko-KR" sz="2400" dirty="0"/>
              <a:t>에 선언되어 있는</a:t>
            </a:r>
            <a:r>
              <a:rPr lang="en-US" altLang="ko-KR" sz="2400" dirty="0"/>
              <a:t> </a:t>
            </a:r>
            <a:r>
              <a:rPr lang="en-US" altLang="ko-KR" sz="2400" dirty="0" err="1"/>
              <a:t>compareTo</a:t>
            </a:r>
            <a:r>
              <a:rPr lang="en-US" altLang="ko-KR" sz="2400" dirty="0"/>
              <a:t>() </a:t>
            </a:r>
            <a:r>
              <a:rPr lang="ko-KR" altLang="ko-KR" sz="2400" dirty="0" err="1"/>
              <a:t>메소드를</a:t>
            </a:r>
            <a:r>
              <a:rPr lang="ko-KR" altLang="ko-KR" sz="2400" dirty="0"/>
              <a:t> 통해 키를 </a:t>
            </a:r>
            <a:r>
              <a:rPr lang="ko-KR" altLang="ko-KR" sz="2400" dirty="0" smtClean="0"/>
              <a:t>비교</a:t>
            </a:r>
            <a:endParaRPr lang="en-US" altLang="ko-KR" sz="24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</a:t>
            </a:r>
            <a:r>
              <a:rPr lang="en-US" altLang="ko-KR" sz="2400" dirty="0"/>
              <a:t>02</a:t>
            </a:r>
            <a:r>
              <a:rPr lang="ko-KR" altLang="ko-KR" sz="2400" dirty="0"/>
              <a:t>∼</a:t>
            </a:r>
            <a:r>
              <a:rPr lang="en-US" altLang="ko-KR" sz="2400" dirty="0" smtClean="0"/>
              <a:t>03: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구현 및 사용 편의를 위해 </a:t>
            </a:r>
            <a:r>
              <a:rPr lang="en-US" altLang="ko-KR" sz="2400" dirty="0" smtClean="0"/>
              <a:t>RED</a:t>
            </a:r>
            <a:r>
              <a:rPr lang="ko-KR" altLang="ko-KR" sz="2400" dirty="0" smtClean="0"/>
              <a:t>를</a:t>
            </a:r>
            <a:r>
              <a:rPr lang="en-US" altLang="ko-KR" sz="2400" dirty="0"/>
              <a:t> true</a:t>
            </a:r>
            <a:r>
              <a:rPr lang="ko-KR" altLang="ko-KR" sz="2400" dirty="0" smtClean="0"/>
              <a:t>로</a:t>
            </a:r>
            <a:r>
              <a:rPr lang="en-US" altLang="ko-KR" sz="2400" dirty="0"/>
              <a:t>, </a:t>
            </a:r>
            <a:r>
              <a:rPr lang="en-US" altLang="ko-KR" sz="2400" dirty="0" smtClean="0"/>
              <a:t>BLACK</a:t>
            </a:r>
            <a:r>
              <a:rPr lang="ko-KR" altLang="en-US" sz="2400" dirty="0" smtClean="0"/>
              <a:t>을</a:t>
            </a:r>
            <a:r>
              <a:rPr lang="en-US" altLang="ko-KR" sz="2400" dirty="0" smtClean="0"/>
              <a:t> false</a:t>
            </a:r>
            <a:r>
              <a:rPr lang="ko-KR" altLang="ko-KR" sz="2400" dirty="0" smtClean="0"/>
              <a:t>로 정의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4282930016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16192" y="1084287"/>
            <a:ext cx="8254181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Line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04: root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루트노드를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참조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05</a:t>
            </a:r>
            <a:r>
              <a:rPr lang="ko-KR" altLang="ko-KR" sz="2400" dirty="0">
                <a:cs typeface="맑은 고딕" panose="020B0503020000020004" pitchFamily="50" charset="-127"/>
              </a:rPr>
              <a:t>∼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16: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Node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클래스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17: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empty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일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때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리턴하는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메소드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18</a:t>
            </a:r>
            <a:r>
              <a:rPr lang="en-US" altLang="ko-KR" sz="2400" dirty="0" smtClean="0">
                <a:cs typeface="맑은 고딕" panose="020B0503020000020004" pitchFamily="50" charset="-127"/>
              </a:rPr>
              <a:t>:</a:t>
            </a:r>
            <a:r>
              <a:rPr lang="en-US" altLang="ko-KR" sz="2400" dirty="0" smtClean="0">
                <a:latin typeface="Calibri" panose="020F0502020204030204" pitchFamily="34" charset="0"/>
                <a:cs typeface="맑은 고딕" panose="020B0503020000020004" pitchFamily="50" charset="-127"/>
              </a:rPr>
              <a:t> </a:t>
            </a:r>
            <a:r>
              <a:rPr lang="en-US" altLang="ko-KR" sz="2400" dirty="0" err="1">
                <a:latin typeface="Calibri" panose="020F0502020204030204" pitchFamily="34" charset="0"/>
                <a:cs typeface="맑은 고딕" panose="020B0503020000020004" pitchFamily="50" charset="-127"/>
              </a:rPr>
              <a:t>isRed</a:t>
            </a:r>
            <a:r>
              <a:rPr lang="en-US" altLang="ko-KR" sz="2400" dirty="0">
                <a:latin typeface="Calibri" panose="020F0502020204030204" pitchFamily="34" charset="0"/>
                <a:cs typeface="맑은 고딕" panose="020B0503020000020004" pitchFamily="50" charset="-127"/>
              </a:rPr>
              <a:t>() </a:t>
            </a:r>
            <a:r>
              <a:rPr lang="ko-KR" altLang="ko-KR" sz="2400" dirty="0" err="1">
                <a:cs typeface="맑은 고딕" panose="020B0503020000020004" pitchFamily="50" charset="-127"/>
              </a:rPr>
              <a:t>메소드는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레드이면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true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아니면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리턴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단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line 19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노드가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null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경우에도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false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리턴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21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이후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탐색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최솟값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삭제를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위한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메소드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선언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17507766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48" y="243041"/>
            <a:ext cx="8887394" cy="198888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275303" y="2571160"/>
            <a:ext cx="8544232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탐색하고자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하는</a:t>
            </a:r>
            <a:r>
              <a:rPr lang="en-US" altLang="ko-KR" sz="2400" dirty="0"/>
              <a:t> Key</a:t>
            </a:r>
            <a:r>
              <a:rPr lang="ko-KR" altLang="ko-KR" sz="2400" dirty="0">
                <a:latin typeface="Calibri" panose="020F0502020204030204" pitchFamily="34" charset="0"/>
              </a:rPr>
              <a:t>가</a:t>
            </a:r>
            <a:r>
              <a:rPr lang="ko-KR" altLang="ko-KR" sz="2400" dirty="0"/>
              <a:t> </a:t>
            </a:r>
            <a:r>
              <a:rPr lang="en-US" altLang="ko-KR" sz="2400" dirty="0"/>
              <a:t>k </a:t>
            </a:r>
            <a:r>
              <a:rPr lang="ko-KR" altLang="ko-KR" sz="2400" dirty="0" smtClean="0">
                <a:latin typeface="Calibri" panose="020F0502020204030204" pitchFamily="34" charset="0"/>
              </a:rPr>
              <a:t>일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때</a:t>
            </a:r>
            <a:r>
              <a:rPr lang="en-US" altLang="ko-KR" sz="2400" dirty="0"/>
              <a:t>, </a:t>
            </a:r>
            <a:r>
              <a:rPr lang="ko-KR" altLang="ko-KR" sz="2400" dirty="0" smtClean="0">
                <a:latin typeface="Calibri" panose="020F0502020204030204" pitchFamily="34" charset="0"/>
              </a:rPr>
              <a:t>루트의</a:t>
            </a:r>
            <a:r>
              <a:rPr lang="en-US" altLang="ko-KR" sz="2400" dirty="0" smtClean="0"/>
              <a:t> </a:t>
            </a:r>
            <a:r>
              <a:rPr lang="en-US" altLang="ko-KR" sz="2400" dirty="0"/>
              <a:t>id</a:t>
            </a:r>
            <a:r>
              <a:rPr lang="ko-KR" altLang="ko-KR" sz="2400" dirty="0">
                <a:latin typeface="Calibri" panose="020F0502020204030204" pitchFamily="34" charset="0"/>
              </a:rPr>
              <a:t>와</a:t>
            </a:r>
            <a:r>
              <a:rPr lang="ko-KR" altLang="ko-KR" sz="2400" dirty="0"/>
              <a:t> </a:t>
            </a:r>
            <a:r>
              <a:rPr lang="en-US" altLang="ko-KR" sz="2400" dirty="0"/>
              <a:t>k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비교하는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것으로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탐색</a:t>
            </a:r>
            <a:r>
              <a:rPr lang="ko-KR" altLang="ko-KR" sz="2400" dirty="0" smtClean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시작</a:t>
            </a:r>
            <a:endParaRPr lang="en-US" altLang="ko-KR" sz="2400" dirty="0" smtClean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k</a:t>
            </a:r>
            <a:r>
              <a:rPr lang="ko-KR" altLang="ko-KR" sz="2400" dirty="0">
                <a:latin typeface="Calibri" panose="020F0502020204030204" pitchFamily="34" charset="0"/>
              </a:rPr>
              <a:t>가</a:t>
            </a:r>
            <a:r>
              <a:rPr lang="ko-KR" altLang="ko-KR" sz="2400" dirty="0"/>
              <a:t> </a:t>
            </a:r>
            <a:r>
              <a:rPr lang="en-US" altLang="ko-KR" sz="2400" dirty="0"/>
              <a:t>id </a:t>
            </a:r>
            <a:r>
              <a:rPr lang="ko-KR" altLang="ko-KR" sz="2400" dirty="0">
                <a:latin typeface="Calibri" panose="020F0502020204030204" pitchFamily="34" charset="0"/>
              </a:rPr>
              <a:t>보다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작은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경우에는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루트의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왼쪽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서브트리에서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en-US" altLang="ko-KR" sz="2400" dirty="0" smtClean="0"/>
              <a:t>k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찾고</a:t>
            </a:r>
            <a:r>
              <a:rPr lang="en-US" altLang="ko-KR" sz="2400" dirty="0"/>
              <a:t>, k</a:t>
            </a:r>
            <a:r>
              <a:rPr lang="ko-KR" altLang="ko-KR" sz="2400" dirty="0">
                <a:latin typeface="Calibri" panose="020F0502020204030204" pitchFamily="34" charset="0"/>
              </a:rPr>
              <a:t>가</a:t>
            </a:r>
            <a:r>
              <a:rPr lang="ko-KR" altLang="ko-KR" sz="2400" dirty="0"/>
              <a:t> </a:t>
            </a:r>
            <a:r>
              <a:rPr lang="en-US" altLang="ko-KR" sz="2400" dirty="0"/>
              <a:t>id</a:t>
            </a:r>
            <a:r>
              <a:rPr lang="ko-KR" altLang="ko-KR" sz="2400" dirty="0">
                <a:latin typeface="Calibri" panose="020F0502020204030204" pitchFamily="34" charset="0"/>
              </a:rPr>
              <a:t>보다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큰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경우에는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루트의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오른쪽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서브트리에서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en-US" altLang="ko-KR" sz="2400" dirty="0" smtClean="0"/>
              <a:t>k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찾으며</a:t>
            </a:r>
            <a:r>
              <a:rPr lang="en-US" altLang="ko-KR" sz="2400" dirty="0"/>
              <a:t>, id</a:t>
            </a:r>
            <a:r>
              <a:rPr lang="ko-KR" altLang="ko-KR" sz="2400" dirty="0">
                <a:latin typeface="Calibri" panose="020F0502020204030204" pitchFamily="34" charset="0"/>
              </a:rPr>
              <a:t>가</a:t>
            </a:r>
            <a:r>
              <a:rPr lang="ko-KR" altLang="ko-KR" sz="2400" dirty="0"/>
              <a:t> </a:t>
            </a:r>
            <a:r>
              <a:rPr lang="en-US" altLang="ko-KR" sz="2400" dirty="0"/>
              <a:t>k</a:t>
            </a:r>
            <a:r>
              <a:rPr lang="ko-KR" altLang="ko-KR" sz="2400" dirty="0">
                <a:latin typeface="Calibri" panose="020F0502020204030204" pitchFamily="34" charset="0"/>
              </a:rPr>
              <a:t>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같으면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찾은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것이므로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찾아낸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노드의</a:t>
            </a:r>
            <a:r>
              <a:rPr lang="ko-KR" altLang="ko-KR" sz="2400" dirty="0"/>
              <a:t> </a:t>
            </a:r>
            <a:r>
              <a:rPr lang="en-US" altLang="ko-KR" sz="2400" dirty="0"/>
              <a:t>Value, </a:t>
            </a:r>
            <a:r>
              <a:rPr lang="ko-KR" altLang="ko-KR" sz="2400" dirty="0">
                <a:latin typeface="Calibri" panose="020F0502020204030204" pitchFamily="34" charset="0"/>
              </a:rPr>
              <a:t>즉</a:t>
            </a:r>
            <a:r>
              <a:rPr lang="en-US" altLang="ko-KR" sz="2400" dirty="0"/>
              <a:t>, name</a:t>
            </a:r>
            <a:r>
              <a:rPr lang="ko-KR" altLang="ko-KR" sz="2400" dirty="0">
                <a:latin typeface="Calibri" panose="020F0502020204030204" pitchFamily="34" charset="0"/>
              </a:rPr>
              <a:t>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리턴</a:t>
            </a:r>
            <a:endParaRPr lang="en-US" altLang="ko-KR" sz="2400" dirty="0" smtClean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왼쪽이나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오른쪽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서브트리에서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en-US" altLang="ko-KR" sz="2400" dirty="0" smtClean="0"/>
              <a:t>k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탐색하는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것은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루트에서의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탐색과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동일</a:t>
            </a:r>
            <a:endParaRPr lang="ko-KR" altLang="ko-KR" sz="2400" dirty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노드의</a:t>
            </a:r>
            <a:r>
              <a:rPr lang="en-US" altLang="ko-KR" sz="2400" dirty="0" smtClean="0"/>
              <a:t> </a:t>
            </a:r>
            <a:r>
              <a:rPr lang="en-US" altLang="ko-KR" sz="2400" dirty="0"/>
              <a:t>id</a:t>
            </a:r>
            <a:r>
              <a:rPr lang="ko-KR" altLang="ko-KR" sz="2400" dirty="0" smtClean="0">
                <a:latin typeface="Calibri" panose="020F0502020204030204" pitchFamily="34" charset="0"/>
              </a:rPr>
              <a:t>를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en-US" altLang="ko-KR" sz="2400" dirty="0" smtClean="0"/>
              <a:t>k</a:t>
            </a:r>
            <a:r>
              <a:rPr lang="ko-KR" altLang="ko-KR" sz="2400" dirty="0">
                <a:latin typeface="Calibri" panose="020F0502020204030204" pitchFamily="34" charset="0"/>
              </a:rPr>
              <a:t>와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비교하는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en-US" altLang="ko-KR" sz="2400" dirty="0" smtClean="0"/>
              <a:t>line </a:t>
            </a:r>
            <a:r>
              <a:rPr lang="en-US" altLang="ko-KR" sz="2400" dirty="0"/>
              <a:t>04</a:t>
            </a:r>
            <a:r>
              <a:rPr lang="ko-KR" altLang="ko-KR" sz="2400" dirty="0">
                <a:latin typeface="Calibri" panose="020F0502020204030204" pitchFamily="34" charset="0"/>
              </a:rPr>
              <a:t>의</a:t>
            </a:r>
            <a:r>
              <a:rPr lang="ko-KR" altLang="ko-KR" sz="2400" dirty="0"/>
              <a:t> </a:t>
            </a:r>
            <a:r>
              <a:rPr lang="en-US" altLang="ko-KR" sz="2400" dirty="0" err="1"/>
              <a:t>compareTo</a:t>
            </a:r>
            <a:r>
              <a:rPr lang="en-US" altLang="ko-KR" sz="2400" dirty="0"/>
              <a:t>() </a:t>
            </a:r>
            <a:r>
              <a:rPr lang="ko-KR" altLang="ko-KR" sz="2400" dirty="0" err="1">
                <a:latin typeface="Calibri" panose="020F0502020204030204" pitchFamily="34" charset="0"/>
              </a:rPr>
              <a:t>메소드는</a:t>
            </a:r>
            <a:r>
              <a:rPr lang="ko-KR" altLang="ko-KR" sz="2400" dirty="0"/>
              <a:t> </a:t>
            </a:r>
            <a:r>
              <a:rPr lang="en-US" altLang="ko-KR" sz="2400" dirty="0"/>
              <a:t>id</a:t>
            </a:r>
            <a:r>
              <a:rPr lang="ko-KR" altLang="ko-KR" sz="2400" dirty="0">
                <a:latin typeface="Calibri" panose="020F0502020204030204" pitchFamily="34" charset="0"/>
              </a:rPr>
              <a:t>가</a:t>
            </a:r>
            <a:r>
              <a:rPr lang="ko-KR" altLang="ko-KR" sz="2400" dirty="0"/>
              <a:t> </a:t>
            </a:r>
            <a:r>
              <a:rPr lang="en-US" altLang="ko-KR" sz="2400" dirty="0"/>
              <a:t>k </a:t>
            </a:r>
            <a:r>
              <a:rPr lang="ko-KR" altLang="ko-KR" sz="2400" dirty="0">
                <a:latin typeface="Calibri" panose="020F0502020204030204" pitchFamily="34" charset="0"/>
              </a:rPr>
              <a:t>보다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작으면</a:t>
            </a:r>
            <a:r>
              <a:rPr lang="ko-KR" altLang="ko-KR" sz="2400" dirty="0"/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음수</a:t>
            </a:r>
            <a:r>
              <a:rPr lang="en-US" altLang="ko-KR" sz="2400" dirty="0"/>
              <a:t>, id</a:t>
            </a:r>
            <a:r>
              <a:rPr lang="ko-KR" altLang="ko-KR" sz="2400" dirty="0">
                <a:latin typeface="Calibri" panose="020F0502020204030204" pitchFamily="34" charset="0"/>
              </a:rPr>
              <a:t>가</a:t>
            </a:r>
            <a:r>
              <a:rPr lang="ko-KR" altLang="ko-KR" sz="2400" dirty="0"/>
              <a:t> </a:t>
            </a:r>
            <a:r>
              <a:rPr lang="en-US" altLang="ko-KR" sz="2400" dirty="0"/>
              <a:t>k </a:t>
            </a:r>
            <a:r>
              <a:rPr lang="ko-KR" altLang="ko-KR" sz="2400" dirty="0">
                <a:latin typeface="Calibri" panose="020F0502020204030204" pitchFamily="34" charset="0"/>
              </a:rPr>
              <a:t>보다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크면</a:t>
            </a:r>
            <a:r>
              <a:rPr lang="ko-KR" altLang="ko-KR" sz="2400" dirty="0"/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양수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같으면</a:t>
            </a:r>
            <a:r>
              <a:rPr lang="ko-KR" altLang="ko-KR" sz="2400" dirty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0</a:t>
            </a:r>
            <a:r>
              <a:rPr lang="ko-KR" altLang="ko-KR" sz="2400" dirty="0">
                <a:latin typeface="Calibri" panose="020F0502020204030204" pitchFamily="34" charset="0"/>
              </a:rPr>
              <a:t>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리턴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589445518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5.4.3 </a:t>
            </a:r>
            <a:r>
              <a:rPr lang="ko-KR" altLang="ko-KR" dirty="0"/>
              <a:t>레드블랙트리의 기본 연산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Bef>
                <a:spcPts val="600"/>
              </a:spcBef>
              <a:spcAft>
                <a:spcPts val="1200"/>
              </a:spcAft>
            </a:pPr>
            <a:r>
              <a:rPr lang="en-US" altLang="ko-KR" dirty="0" smtClean="0"/>
              <a:t>LLRB </a:t>
            </a:r>
            <a:r>
              <a:rPr lang="ko-KR" altLang="ko-KR" dirty="0"/>
              <a:t>트리의 </a:t>
            </a:r>
            <a:r>
              <a:rPr lang="ko-KR" altLang="ko-KR" dirty="0" smtClean="0"/>
              <a:t>삽입</a:t>
            </a:r>
            <a:r>
              <a:rPr lang="en-US" altLang="ko-KR" dirty="0" smtClean="0"/>
              <a:t>,</a:t>
            </a:r>
            <a:r>
              <a:rPr lang="ko-KR" altLang="ko-KR" dirty="0" smtClean="0"/>
              <a:t> </a:t>
            </a:r>
            <a:r>
              <a:rPr lang="ko-KR" altLang="ko-KR" dirty="0"/>
              <a:t>삭제 </a:t>
            </a:r>
            <a:r>
              <a:rPr lang="ko-KR" altLang="ko-KR" dirty="0" smtClean="0"/>
              <a:t>연산을</a:t>
            </a:r>
            <a:r>
              <a:rPr lang="en-US" altLang="ko-KR" dirty="0" smtClean="0"/>
              <a:t> </a:t>
            </a:r>
            <a:r>
              <a:rPr lang="ko-KR" altLang="en-US" dirty="0" smtClean="0"/>
              <a:t>위</a:t>
            </a:r>
            <a:r>
              <a:rPr lang="ko-KR" altLang="ko-KR" dirty="0" smtClean="0"/>
              <a:t>한 기본 연산</a:t>
            </a:r>
            <a:endParaRPr lang="ko-KR" altLang="ko-KR" dirty="0"/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altLang="ko-KR" dirty="0" err="1" smtClean="0">
                <a:solidFill>
                  <a:srgbClr val="3333FF"/>
                </a:solidFill>
              </a:rPr>
              <a:t>rotateLeft</a:t>
            </a:r>
            <a:r>
              <a:rPr lang="en-US" altLang="ko-KR" dirty="0"/>
              <a:t>: </a:t>
            </a:r>
            <a:r>
              <a:rPr lang="ko-KR" altLang="ko-KR" dirty="0"/>
              <a:t>노드의 오른쪽 레드 </a:t>
            </a:r>
            <a:r>
              <a:rPr lang="en-US" altLang="ko-KR" dirty="0"/>
              <a:t>link</a:t>
            </a:r>
            <a:r>
              <a:rPr lang="ko-KR" altLang="ko-KR" dirty="0"/>
              <a:t>를 왼쪽으로 옮기는 연산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altLang="ko-KR" dirty="0" err="1">
                <a:solidFill>
                  <a:srgbClr val="3333FF"/>
                </a:solidFill>
              </a:rPr>
              <a:t>rotateRight</a:t>
            </a:r>
            <a:r>
              <a:rPr lang="en-US" altLang="ko-KR" dirty="0"/>
              <a:t>: </a:t>
            </a:r>
            <a:r>
              <a:rPr lang="ko-KR" altLang="ko-KR" dirty="0"/>
              <a:t>노드의 왼쪽 레드 </a:t>
            </a:r>
            <a:r>
              <a:rPr lang="en-US" altLang="ko-KR" dirty="0"/>
              <a:t>link</a:t>
            </a:r>
            <a:r>
              <a:rPr lang="ko-KR" altLang="ko-KR" dirty="0"/>
              <a:t>를 오른쪽으로 옮기는 연산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</a:pPr>
            <a:r>
              <a:rPr lang="en-US" altLang="ko-KR" dirty="0" err="1">
                <a:solidFill>
                  <a:srgbClr val="3333FF"/>
                </a:solidFill>
              </a:rPr>
              <a:t>flipColors</a:t>
            </a:r>
            <a:r>
              <a:rPr lang="en-US" altLang="ko-KR" dirty="0"/>
              <a:t>: </a:t>
            </a:r>
            <a:r>
              <a:rPr lang="ko-KR" altLang="ko-KR" dirty="0"/>
              <a:t>노드의 두 </a:t>
            </a:r>
            <a:r>
              <a:rPr lang="en-US" altLang="ko-KR" dirty="0"/>
              <a:t>link</a:t>
            </a:r>
            <a:r>
              <a:rPr lang="ko-KR" altLang="ko-KR" dirty="0"/>
              <a:t>의 색이 같을 때</a:t>
            </a:r>
            <a:r>
              <a:rPr lang="en-US" altLang="ko-KR" dirty="0"/>
              <a:t>, </a:t>
            </a:r>
            <a:r>
              <a:rPr lang="ko-KR" altLang="ko-KR" dirty="0"/>
              <a:t>둘 다 다른 색으로 바꾸는 </a:t>
            </a:r>
            <a:r>
              <a:rPr lang="ko-KR" altLang="ko-KR" dirty="0" smtClean="0"/>
              <a:t>연산</a:t>
            </a:r>
            <a:endParaRPr lang="en-US" altLang="ko-KR" dirty="0" smtClean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</a:pPr>
            <a:r>
              <a:rPr lang="ko-KR" altLang="ko-KR" dirty="0" smtClean="0"/>
              <a:t>회전이나 </a:t>
            </a:r>
            <a:r>
              <a:rPr lang="ko-KR" altLang="ko-KR" dirty="0"/>
              <a:t>색 변환 연산은 삽입과 삭제 연산을 수행하는 도중에 </a:t>
            </a:r>
            <a:r>
              <a:rPr lang="ko-KR" altLang="ko-KR" dirty="0" smtClean="0"/>
              <a:t>트리의 </a:t>
            </a:r>
            <a:r>
              <a:rPr lang="ko-KR" altLang="ko-KR" dirty="0"/>
              <a:t>규칙에 어긋나는 부분을 수정하는데 </a:t>
            </a:r>
            <a:r>
              <a:rPr lang="ko-KR" altLang="ko-KR" dirty="0" smtClean="0"/>
              <a:t>이용</a:t>
            </a:r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1500542163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722" y="264549"/>
            <a:ext cx="4529661" cy="2105025"/>
          </a:xfrm>
          <a:prstGeom prst="rect">
            <a:avLst/>
          </a:prstGeom>
        </p:spPr>
      </p:pic>
      <p:pic>
        <p:nvPicPr>
          <p:cNvPr id="5" name="그림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793" y="2217718"/>
            <a:ext cx="5919019" cy="269841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/>
          <p:cNvSpPr/>
          <p:nvPr/>
        </p:nvSpPr>
        <p:spPr>
          <a:xfrm>
            <a:off x="290051" y="5224516"/>
            <a:ext cx="850981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50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때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회전하여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자리로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이동하고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블랙으로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되며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자식으로서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연결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02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07513" y="1164157"/>
            <a:ext cx="8010394" cy="36053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4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01</a:t>
            </a:r>
            <a:r>
              <a:rPr lang="en-US" altLang="ko-KR" sz="2400" dirty="0" smtClean="0">
                <a:latin typeface="Calibri" panose="020F0502020204030204" pitchFamily="34" charset="0"/>
              </a:rPr>
              <a:t>:</a:t>
            </a:r>
            <a:r>
              <a:rPr lang="en-US" altLang="ko-KR" sz="2400" dirty="0" smtClean="0"/>
              <a:t> </a:t>
            </a:r>
            <a:r>
              <a:rPr lang="en-US" altLang="ko-KR" sz="2400" dirty="0"/>
              <a:t>Key</a:t>
            </a:r>
            <a:r>
              <a:rPr lang="ko-KR" altLang="ko-KR" sz="2400" dirty="0">
                <a:latin typeface="Calibri" panose="020F0502020204030204" pitchFamily="34" charset="0"/>
              </a:rPr>
              <a:t>와</a:t>
            </a:r>
            <a:r>
              <a:rPr lang="ko-KR" altLang="ko-KR" sz="2400" dirty="0"/>
              <a:t> </a:t>
            </a:r>
            <a:r>
              <a:rPr lang="en-US" altLang="ko-KR" sz="2400" dirty="0"/>
              <a:t>Value</a:t>
            </a:r>
            <a:r>
              <a:rPr lang="ko-KR" altLang="ko-KR" sz="2400" dirty="0">
                <a:latin typeface="Calibri" panose="020F0502020204030204" pitchFamily="34" charset="0"/>
              </a:rPr>
              <a:t>는</a:t>
            </a:r>
            <a:r>
              <a:rPr lang="ko-KR" altLang="ko-KR" sz="2400" dirty="0"/>
              <a:t> </a:t>
            </a:r>
            <a:r>
              <a:rPr lang="en-US" altLang="ko-KR" sz="2400" dirty="0"/>
              <a:t>generic </a:t>
            </a:r>
            <a:r>
              <a:rPr lang="ko-KR" altLang="ko-KR" sz="2400" dirty="0">
                <a:latin typeface="Calibri" panose="020F0502020204030204" pitchFamily="34" charset="0"/>
              </a:rPr>
              <a:t>타입이고</a:t>
            </a:r>
            <a:r>
              <a:rPr lang="en-US" altLang="ko-KR" sz="2400" dirty="0"/>
              <a:t>, Key</a:t>
            </a:r>
            <a:r>
              <a:rPr lang="ko-KR" altLang="ko-KR" sz="2400" dirty="0">
                <a:latin typeface="Calibri" panose="020F0502020204030204" pitchFamily="34" charset="0"/>
              </a:rPr>
              <a:t>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비교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연산을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위해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자바의</a:t>
            </a:r>
            <a:r>
              <a:rPr lang="ko-KR" altLang="ko-KR" sz="2400" dirty="0"/>
              <a:t> </a:t>
            </a:r>
            <a:r>
              <a:rPr lang="en-US" altLang="ko-KR" sz="2400" dirty="0"/>
              <a:t>Comparable </a:t>
            </a:r>
            <a:r>
              <a:rPr lang="ko-KR" altLang="ko-KR" sz="2400" dirty="0">
                <a:latin typeface="Calibri" panose="020F0502020204030204" pitchFamily="34" charset="0"/>
              </a:rPr>
              <a:t>인터페이스를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상속받</a:t>
            </a:r>
            <a:r>
              <a:rPr lang="ko-KR" altLang="en-US" sz="2400" dirty="0" smtClean="0">
                <a:latin typeface="Calibri" panose="020F0502020204030204" pitchFamily="34" charset="0"/>
              </a:rPr>
              <a:t>음</a:t>
            </a:r>
            <a:r>
              <a:rPr lang="en-US" altLang="ko-KR" sz="2400" dirty="0" smtClean="0"/>
              <a:t> </a:t>
            </a:r>
          </a:p>
          <a:p>
            <a:pPr marL="342900" indent="-342900">
              <a:lnSpc>
                <a:spcPct val="14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키를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비교할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때</a:t>
            </a:r>
            <a:r>
              <a:rPr lang="en-US" altLang="ko-KR" sz="2400" dirty="0"/>
              <a:t> Comparable</a:t>
            </a:r>
            <a:r>
              <a:rPr lang="ko-KR" altLang="ko-KR" sz="2400" dirty="0">
                <a:latin typeface="Calibri" panose="020F0502020204030204" pitchFamily="34" charset="0"/>
              </a:rPr>
              <a:t>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선언되어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있는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en-US" altLang="ko-KR" sz="2400" dirty="0" err="1">
                <a:solidFill>
                  <a:srgbClr val="3333FF"/>
                </a:solidFill>
              </a:rPr>
              <a:t>compareTo</a:t>
            </a:r>
            <a:r>
              <a:rPr lang="en-US" altLang="ko-KR" sz="2400" dirty="0">
                <a:solidFill>
                  <a:srgbClr val="3333FF"/>
                </a:solidFill>
              </a:rPr>
              <a:t>() </a:t>
            </a:r>
            <a:r>
              <a:rPr lang="ko-KR" altLang="ko-KR" sz="2400" dirty="0" err="1">
                <a:latin typeface="Calibri" panose="020F0502020204030204" pitchFamily="34" charset="0"/>
              </a:rPr>
              <a:t>메소드를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사용하여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비교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연산을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수행</a:t>
            </a:r>
            <a:endParaRPr lang="en-US" altLang="ko-KR" sz="2400" dirty="0" smtClean="0"/>
          </a:p>
          <a:p>
            <a:pPr marL="342900" indent="-342900">
              <a:lnSpc>
                <a:spcPct val="14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</a:t>
            </a:r>
            <a:r>
              <a:rPr lang="en-US" altLang="ko-KR" sz="2400" dirty="0"/>
              <a:t>05</a:t>
            </a:r>
            <a:r>
              <a:rPr lang="en-US" altLang="ko-KR" sz="2400" dirty="0">
                <a:latin typeface="Cambria Math" panose="02040503050406030204" pitchFamily="18" charset="0"/>
                <a:cs typeface="Cambria Math" panose="02040503050406030204" pitchFamily="18" charset="0"/>
              </a:rPr>
              <a:t>∼</a:t>
            </a:r>
            <a:r>
              <a:rPr lang="en-US" altLang="ko-KR" sz="2400" dirty="0" smtClean="0"/>
              <a:t>09</a:t>
            </a:r>
            <a:r>
              <a:rPr lang="en-US" altLang="ko-KR" sz="2400" dirty="0" smtClean="0">
                <a:latin typeface="Calibri" panose="020F0502020204030204" pitchFamily="34" charset="0"/>
              </a:rPr>
              <a:t>: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Node </a:t>
            </a:r>
            <a:r>
              <a:rPr lang="ko-KR" altLang="ko-KR" sz="2400" dirty="0">
                <a:latin typeface="Calibri" panose="020F0502020204030204" pitchFamily="34" charset="0"/>
              </a:rPr>
              <a:t>클래스의</a:t>
            </a:r>
            <a:r>
              <a:rPr lang="ko-KR" altLang="ko-KR" sz="2400" dirty="0"/>
              <a:t> </a:t>
            </a:r>
            <a:r>
              <a:rPr lang="ko-KR" altLang="ko-KR" sz="2400" dirty="0" err="1" smtClean="0">
                <a:latin typeface="Calibri" panose="020F0502020204030204" pitchFamily="34" charset="0"/>
              </a:rPr>
              <a:t>생성자</a:t>
            </a:r>
            <a:endParaRPr lang="en-US" altLang="ko-KR" sz="2400" dirty="0" smtClean="0">
              <a:latin typeface="Calibri" panose="020F0502020204030204" pitchFamily="34" charset="0"/>
            </a:endParaRPr>
          </a:p>
          <a:p>
            <a:pPr marL="342900" indent="-342900">
              <a:lnSpc>
                <a:spcPct val="14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</a:rPr>
              <a:t>L</a:t>
            </a:r>
            <a:r>
              <a:rPr lang="en-US" altLang="ko-KR" sz="2400" dirty="0" smtClean="0"/>
              <a:t>ine </a:t>
            </a:r>
            <a:r>
              <a:rPr lang="en-US" altLang="ko-KR" sz="2400" dirty="0"/>
              <a:t>11</a:t>
            </a:r>
            <a:r>
              <a:rPr lang="en-US" altLang="ko-KR" sz="2400" dirty="0">
                <a:latin typeface="Cambria Math" panose="02040503050406030204" pitchFamily="18" charset="0"/>
                <a:cs typeface="Cambria Math" panose="02040503050406030204" pitchFamily="18" charset="0"/>
              </a:rPr>
              <a:t>∼</a:t>
            </a:r>
            <a:r>
              <a:rPr lang="en-US" altLang="ko-KR" sz="2400" dirty="0" smtClean="0"/>
              <a:t>18: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Node</a:t>
            </a:r>
            <a:r>
              <a:rPr lang="ko-KR" altLang="ko-KR" sz="2400" dirty="0">
                <a:latin typeface="Calibri" panose="020F0502020204030204" pitchFamily="34" charset="0"/>
              </a:rPr>
              <a:t>클래스의</a:t>
            </a:r>
            <a:r>
              <a:rPr lang="ko-KR" altLang="ko-KR" sz="2400" dirty="0"/>
              <a:t> </a:t>
            </a:r>
            <a:r>
              <a:rPr lang="en-US" altLang="ko-KR" sz="2400" dirty="0"/>
              <a:t>get, set </a:t>
            </a:r>
            <a:r>
              <a:rPr lang="ko-KR" altLang="ko-KR" sz="2400" dirty="0" err="1" smtClean="0">
                <a:latin typeface="Calibri" panose="020F0502020204030204" pitchFamily="34" charset="0"/>
              </a:rPr>
              <a:t>메소드들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6247702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23" y="320777"/>
            <a:ext cx="3838575" cy="1790700"/>
          </a:xfrm>
          <a:prstGeom prst="rect">
            <a:avLst/>
          </a:prstGeom>
        </p:spPr>
      </p:pic>
      <p:pic>
        <p:nvPicPr>
          <p:cNvPr id="5" name="그림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671" y="1565316"/>
            <a:ext cx="5611393" cy="260356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/>
          <p:cNvSpPr/>
          <p:nvPr/>
        </p:nvSpPr>
        <p:spPr>
          <a:xfrm>
            <a:off x="378542" y="4353031"/>
            <a:ext cx="8568812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rotateRight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옮기는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메소드이고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altLang="ko-KR" sz="2400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rotateRight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line 02</a:t>
            </a:r>
            <a:r>
              <a:rPr lang="ko-KR" altLang="ko-KR" sz="2400" dirty="0">
                <a:cs typeface="맑은 고딕" panose="020B0503020000020004" pitchFamily="50" charset="-127"/>
              </a:rPr>
              <a:t>∼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06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각각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붙여진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번호순으로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색이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변경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삽입이나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삭제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중에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방향에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발생한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연속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문제를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해결하기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위해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rotateRight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사용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80370731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6949" y="471949"/>
            <a:ext cx="4666327" cy="1465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그림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9493" y="2016211"/>
            <a:ext cx="5455203" cy="190565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직사각형 1"/>
          <p:cNvSpPr/>
          <p:nvPr/>
        </p:nvSpPr>
        <p:spPr>
          <a:xfrm>
            <a:off x="309716" y="4764943"/>
            <a:ext cx="83230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400" dirty="0">
                <a:latin typeface="Calibri" panose="020F0502020204030204" pitchFamily="34" charset="0"/>
              </a:rPr>
              <a:t>색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변환연산은</a:t>
            </a:r>
            <a:r>
              <a:rPr lang="ko-KR" altLang="ko-KR" sz="2400" dirty="0"/>
              <a:t> </a:t>
            </a:r>
            <a:r>
              <a:rPr lang="en-US" altLang="ko-KR" sz="2400" dirty="0" smtClean="0"/>
              <a:t>(</a:t>
            </a:r>
            <a:r>
              <a:rPr lang="en-US" altLang="ko-KR" sz="2400" dirty="0"/>
              <a:t>a)</a:t>
            </a:r>
            <a:r>
              <a:rPr lang="ko-KR" altLang="ko-KR" sz="2400" dirty="0">
                <a:latin typeface="Calibri" panose="020F0502020204030204" pitchFamily="34" charset="0"/>
              </a:rPr>
              <a:t>에서</a:t>
            </a:r>
            <a:r>
              <a:rPr lang="ko-KR" altLang="ko-KR" sz="2400" dirty="0"/>
              <a:t> </a:t>
            </a:r>
            <a:r>
              <a:rPr lang="en-US" altLang="ko-KR" sz="2400" dirty="0"/>
              <a:t>(b)</a:t>
            </a:r>
            <a:r>
              <a:rPr lang="ko-KR" altLang="ko-KR" sz="2400" dirty="0">
                <a:latin typeface="Calibri" panose="020F0502020204030204" pitchFamily="34" charset="0"/>
              </a:rPr>
              <a:t>로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또는</a:t>
            </a:r>
            <a:r>
              <a:rPr lang="ko-KR" altLang="ko-KR" sz="2400" dirty="0"/>
              <a:t> </a:t>
            </a:r>
            <a:r>
              <a:rPr lang="en-US" altLang="ko-KR" sz="2400" dirty="0"/>
              <a:t>(b)</a:t>
            </a:r>
            <a:r>
              <a:rPr lang="ko-KR" altLang="ko-KR" sz="2400" dirty="0">
                <a:latin typeface="Calibri" panose="020F0502020204030204" pitchFamily="34" charset="0"/>
              </a:rPr>
              <a:t>에서</a:t>
            </a:r>
            <a:r>
              <a:rPr lang="ko-KR" altLang="ko-KR" sz="2400" dirty="0"/>
              <a:t> </a:t>
            </a:r>
            <a:r>
              <a:rPr lang="en-US" altLang="ko-KR" sz="2400" dirty="0"/>
              <a:t>(a)</a:t>
            </a:r>
            <a:r>
              <a:rPr lang="ko-KR" altLang="ko-KR" sz="2400" dirty="0">
                <a:latin typeface="Calibri" panose="020F0502020204030204" pitchFamily="34" charset="0"/>
              </a:rPr>
              <a:t>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각각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수행될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</p:txBody>
      </p:sp>
      <p:sp>
        <p:nvSpPr>
          <p:cNvPr id="3" name="직사각형 2"/>
          <p:cNvSpPr/>
          <p:nvPr/>
        </p:nvSpPr>
        <p:spPr>
          <a:xfrm>
            <a:off x="2769776" y="4030618"/>
            <a:ext cx="40999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 (a)                                      </a:t>
            </a:r>
            <a:r>
              <a:rPr lang="en-US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          </a:t>
            </a:r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(b)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317598872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592825" y="560126"/>
            <a:ext cx="1702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>
              <a:spcAft>
                <a:spcPts val="0"/>
              </a:spcAft>
            </a:pPr>
            <a:r>
              <a:rPr lang="ko-KR" altLang="ko-KR" sz="2800" dirty="0" smtClean="0">
                <a:solidFill>
                  <a:srgbClr val="C00000"/>
                </a:solidFill>
                <a:latin typeface="Calibri" panose="020F0502020204030204" pitchFamily="34" charset="0"/>
              </a:rPr>
              <a:t>삽입</a:t>
            </a:r>
            <a:r>
              <a:rPr lang="ko-KR" altLang="ko-KR" sz="2800" dirty="0" smtClean="0">
                <a:solidFill>
                  <a:srgbClr val="C00000"/>
                </a:solidFill>
              </a:rPr>
              <a:t> 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</a:rPr>
              <a:t>연산</a:t>
            </a:r>
            <a:endParaRPr lang="ko-KR" altLang="ko-KR" sz="2800" dirty="0">
              <a:solidFill>
                <a:srgbClr val="C00000"/>
              </a:solidFill>
              <a:effectLst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530" y="1565326"/>
            <a:ext cx="8677275" cy="423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311535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94851" y="654699"/>
            <a:ext cx="7890387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Line </a:t>
            </a:r>
            <a:r>
              <a:rPr lang="en-US" altLang="ko-KR" sz="2400" dirty="0" smtClean="0"/>
              <a:t>01: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put() </a:t>
            </a:r>
            <a:r>
              <a:rPr lang="ko-KR" altLang="ko-KR" sz="2400" dirty="0" err="1"/>
              <a:t>메소드는</a:t>
            </a:r>
            <a:r>
              <a:rPr lang="ko-KR" altLang="ko-KR" sz="2400" dirty="0"/>
              <a:t> </a:t>
            </a:r>
            <a:r>
              <a:rPr lang="en-US" altLang="ko-KR" sz="2400" dirty="0"/>
              <a:t>line 05</a:t>
            </a:r>
            <a:r>
              <a:rPr lang="ko-KR" altLang="ko-KR" sz="2400" dirty="0"/>
              <a:t>의 </a:t>
            </a:r>
            <a:r>
              <a:rPr lang="en-US" altLang="ko-KR" sz="2400" dirty="0"/>
              <a:t>put() </a:t>
            </a:r>
            <a:r>
              <a:rPr lang="ko-KR" altLang="ko-KR" sz="2400" dirty="0" err="1"/>
              <a:t>메소드를</a:t>
            </a:r>
            <a:r>
              <a:rPr lang="ko-KR" altLang="ko-KR" sz="2400" dirty="0"/>
              <a:t> </a:t>
            </a:r>
            <a:r>
              <a:rPr lang="ko-KR" altLang="ko-KR" sz="2400" dirty="0" smtClean="0"/>
              <a:t>호출</a:t>
            </a:r>
            <a:endParaRPr lang="en-US" altLang="ko-KR" sz="24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02: root</a:t>
            </a:r>
            <a:r>
              <a:rPr lang="ko-KR" altLang="ko-KR" sz="2400" dirty="0" smtClean="0"/>
              <a:t>가</a:t>
            </a:r>
            <a:r>
              <a:rPr lang="en-US" altLang="ko-KR" sz="2400" dirty="0" smtClean="0"/>
              <a:t> line </a:t>
            </a:r>
            <a:r>
              <a:rPr lang="en-US" altLang="ko-KR" sz="2400" dirty="0"/>
              <a:t>05</a:t>
            </a:r>
            <a:r>
              <a:rPr lang="ko-KR" altLang="ko-KR" sz="2400" dirty="0"/>
              <a:t>의 </a:t>
            </a:r>
            <a:r>
              <a:rPr lang="en-US" altLang="ko-KR" sz="2400" dirty="0"/>
              <a:t>put() </a:t>
            </a:r>
            <a:r>
              <a:rPr lang="ko-KR" altLang="ko-KR" sz="2400" dirty="0" err="1"/>
              <a:t>메소드로</a:t>
            </a:r>
            <a:r>
              <a:rPr lang="ko-KR" altLang="ko-KR" sz="2400" dirty="0"/>
              <a:t> </a:t>
            </a:r>
            <a:r>
              <a:rPr lang="ko-KR" altLang="ko-KR" sz="2400" dirty="0" err="1"/>
              <a:t>리턴되는</a:t>
            </a:r>
            <a:r>
              <a:rPr lang="ko-KR" altLang="ko-KR" sz="2400" dirty="0"/>
              <a:t> </a:t>
            </a:r>
            <a:r>
              <a:rPr lang="en-US" altLang="ko-KR" sz="2400" dirty="0"/>
              <a:t>Node</a:t>
            </a:r>
            <a:r>
              <a:rPr lang="ko-KR" altLang="ko-KR" sz="2400" dirty="0"/>
              <a:t>를 가리키도록 </a:t>
            </a:r>
            <a:r>
              <a:rPr lang="ko-KR" altLang="en-US" sz="2400" dirty="0" smtClean="0"/>
              <a:t>한</a:t>
            </a:r>
            <a:r>
              <a:rPr lang="ko-KR" altLang="ko-KR" sz="2400" dirty="0" smtClean="0"/>
              <a:t>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</a:t>
            </a:r>
            <a:r>
              <a:rPr lang="en-US" altLang="ko-KR" sz="2400" dirty="0"/>
              <a:t>08</a:t>
            </a:r>
            <a:r>
              <a:rPr lang="ko-KR" altLang="ko-KR" sz="2400" dirty="0"/>
              <a:t>과 </a:t>
            </a:r>
            <a:r>
              <a:rPr lang="en-US" altLang="ko-KR" sz="2400" dirty="0" smtClean="0"/>
              <a:t>09: </a:t>
            </a:r>
            <a:r>
              <a:rPr lang="en-US" altLang="ko-KR" sz="2400" dirty="0" err="1" smtClean="0"/>
              <a:t>n.left</a:t>
            </a:r>
            <a:r>
              <a:rPr lang="ko-KR" altLang="ko-KR" sz="2400" dirty="0"/>
              <a:t>와</a:t>
            </a:r>
            <a:r>
              <a:rPr lang="en-US" altLang="ko-KR" sz="2400" dirty="0" err="1"/>
              <a:t>n.right</a:t>
            </a:r>
            <a:r>
              <a:rPr lang="ko-KR" altLang="ko-KR" sz="2400" dirty="0"/>
              <a:t>를</a:t>
            </a:r>
            <a:r>
              <a:rPr lang="en-US" altLang="ko-KR" sz="2400" dirty="0"/>
              <a:t>put() </a:t>
            </a:r>
            <a:r>
              <a:rPr lang="ko-KR" altLang="ko-KR" sz="2400" dirty="0" err="1"/>
              <a:t>메소드가</a:t>
            </a:r>
            <a:r>
              <a:rPr lang="ko-KR" altLang="ko-KR" sz="2400" dirty="0"/>
              <a:t> </a:t>
            </a:r>
            <a:r>
              <a:rPr lang="ko-KR" altLang="ko-KR" sz="2400" dirty="0" err="1"/>
              <a:t>리턴하는</a:t>
            </a:r>
            <a:r>
              <a:rPr lang="ko-KR" altLang="ko-KR" sz="2400" dirty="0"/>
              <a:t> </a:t>
            </a:r>
            <a:r>
              <a:rPr lang="en-US" altLang="ko-KR" sz="2400" dirty="0"/>
              <a:t>Node</a:t>
            </a:r>
            <a:r>
              <a:rPr lang="ko-KR" altLang="ko-KR" sz="2400" dirty="0"/>
              <a:t>와 각각 연결시키는데</a:t>
            </a:r>
            <a:r>
              <a:rPr lang="en-US" altLang="ko-KR" sz="2400" dirty="0"/>
              <a:t>, </a:t>
            </a:r>
            <a:r>
              <a:rPr lang="ko-KR" altLang="ko-KR" sz="2400" dirty="0"/>
              <a:t>이는 새로 삽입된 </a:t>
            </a:r>
            <a:r>
              <a:rPr lang="ko-KR" altLang="ko-KR" sz="2400" dirty="0" err="1"/>
              <a:t>노드로부터</a:t>
            </a:r>
            <a:r>
              <a:rPr lang="ko-KR" altLang="ko-KR" sz="2400" dirty="0"/>
              <a:t> 루트노드까지 올라가기 </a:t>
            </a:r>
            <a:r>
              <a:rPr lang="ko-KR" altLang="ko-KR" sz="2400" dirty="0" smtClean="0"/>
              <a:t>위</a:t>
            </a:r>
            <a:r>
              <a:rPr lang="ko-KR" altLang="en-US" sz="2400" dirty="0" smtClean="0"/>
              <a:t>함</a:t>
            </a:r>
            <a:endParaRPr lang="ko-KR" altLang="ko-KR" sz="2400" dirty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 </a:t>
            </a:r>
            <a:r>
              <a:rPr lang="en-US" altLang="ko-KR" sz="2400" dirty="0" smtClean="0"/>
              <a:t>Line </a:t>
            </a:r>
            <a:r>
              <a:rPr lang="en-US" altLang="ko-KR" sz="2400" dirty="0"/>
              <a:t>12</a:t>
            </a:r>
            <a:r>
              <a:rPr lang="ko-KR" altLang="ko-KR" sz="2400" dirty="0"/>
              <a:t>∼</a:t>
            </a:r>
            <a:r>
              <a:rPr lang="en-US" altLang="ko-KR" sz="2400" dirty="0" smtClean="0"/>
              <a:t>14: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새 노드를 삽입한 후에 발생할 수 있는 연속 레드 </a:t>
            </a:r>
            <a:r>
              <a:rPr lang="en-US" altLang="ko-KR" sz="2400" dirty="0"/>
              <a:t>link</a:t>
            </a:r>
            <a:r>
              <a:rPr lang="ko-KR" altLang="ko-KR" sz="2400" dirty="0"/>
              <a:t>문제를 해결하기 </a:t>
            </a:r>
            <a:r>
              <a:rPr lang="ko-KR" altLang="ko-KR" sz="2400" dirty="0" smtClean="0"/>
              <a:t>위해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rotateRight</a:t>
            </a:r>
            <a:r>
              <a:rPr lang="en-US" altLang="ko-KR" sz="2400" dirty="0"/>
              <a:t>, </a:t>
            </a:r>
            <a:r>
              <a:rPr lang="en-US" altLang="ko-KR" sz="2400" dirty="0" err="1"/>
              <a:t>rotateLeft</a:t>
            </a:r>
            <a:r>
              <a:rPr lang="en-US" altLang="ko-KR" sz="2400" dirty="0"/>
              <a:t>, </a:t>
            </a:r>
            <a:r>
              <a:rPr lang="en-US" altLang="ko-KR" sz="2400" dirty="0" err="1"/>
              <a:t>flipColors</a:t>
            </a:r>
            <a:r>
              <a:rPr lang="ko-KR" altLang="ko-KR" sz="2400" dirty="0"/>
              <a:t>를 차례로 </a:t>
            </a:r>
            <a:r>
              <a:rPr lang="ko-KR" altLang="ko-KR" sz="2400" dirty="0" smtClean="0"/>
              <a:t>수행</a:t>
            </a:r>
            <a:endParaRPr lang="en-US" altLang="ko-KR" sz="24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/>
              <a:t>마지막으로 호출이 </a:t>
            </a:r>
            <a:r>
              <a:rPr lang="ko-KR" altLang="ko-KR" sz="2400" dirty="0" err="1"/>
              <a:t>리턴되는</a:t>
            </a:r>
            <a:r>
              <a:rPr lang="ko-KR" altLang="ko-KR" sz="2400" dirty="0"/>
              <a:t> </a:t>
            </a:r>
            <a:r>
              <a:rPr lang="en-US" altLang="ko-KR" sz="2400" dirty="0"/>
              <a:t>line 02</a:t>
            </a:r>
            <a:r>
              <a:rPr lang="ko-KR" altLang="ko-KR" sz="2400" dirty="0"/>
              <a:t>에서는 </a:t>
            </a:r>
            <a:r>
              <a:rPr lang="en-US" altLang="ko-KR" sz="2400" dirty="0"/>
              <a:t>root</a:t>
            </a:r>
            <a:r>
              <a:rPr lang="ko-KR" altLang="ko-KR" sz="2400" dirty="0"/>
              <a:t>가 </a:t>
            </a:r>
            <a:r>
              <a:rPr lang="ko-KR" altLang="ko-KR" sz="2400" dirty="0" err="1"/>
              <a:t>루트노드를</a:t>
            </a:r>
            <a:r>
              <a:rPr lang="ko-KR" altLang="ko-KR" sz="2400" dirty="0"/>
              <a:t> 가리키며</a:t>
            </a:r>
            <a:r>
              <a:rPr lang="en-US" altLang="ko-KR" sz="2400" dirty="0"/>
              <a:t>, line 03</a:t>
            </a:r>
            <a:r>
              <a:rPr lang="ko-KR" altLang="ko-KR" sz="2400" dirty="0"/>
              <a:t>에서 </a:t>
            </a:r>
            <a:r>
              <a:rPr lang="ko-KR" altLang="ko-KR" sz="2400" dirty="0" err="1" smtClean="0"/>
              <a:t>루트노드</a:t>
            </a:r>
            <a:r>
              <a:rPr lang="ko-KR" altLang="en-US" sz="2400" dirty="0" err="1" smtClean="0"/>
              <a:t>를</a:t>
            </a:r>
            <a:r>
              <a:rPr lang="ko-KR" altLang="ko-KR" sz="2400" dirty="0" smtClean="0"/>
              <a:t> </a:t>
            </a:r>
            <a:r>
              <a:rPr lang="en-US" altLang="ko-KR" sz="2400" dirty="0" smtClean="0"/>
              <a:t>(</a:t>
            </a:r>
            <a:r>
              <a:rPr lang="ko-KR" altLang="ko-KR" sz="2400" dirty="0" smtClean="0"/>
              <a:t>레드인 경우</a:t>
            </a:r>
            <a:r>
              <a:rPr lang="ko-KR" altLang="en-US" sz="2400" dirty="0" smtClean="0"/>
              <a:t>도 있으므로</a:t>
            </a:r>
            <a:r>
              <a:rPr lang="en-US" altLang="ko-KR" sz="2400" dirty="0" smtClean="0"/>
              <a:t>)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블랙으로 만든 후 삽입 연산을 </a:t>
            </a:r>
            <a:r>
              <a:rPr lang="ko-KR" altLang="en-US" sz="2400" dirty="0" smtClean="0"/>
              <a:t>종료</a:t>
            </a:r>
            <a:endParaRPr lang="ko-KR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55068526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/>
          <a:stretch>
            <a:fillRect/>
          </a:stretch>
        </p:blipFill>
        <p:spPr>
          <a:xfrm>
            <a:off x="441397" y="1142847"/>
            <a:ext cx="8279816" cy="2072301"/>
          </a:xfrm>
          <a:prstGeom prst="rect">
            <a:avLst/>
          </a:prstGeom>
        </p:spPr>
      </p:pic>
      <p:pic>
        <p:nvPicPr>
          <p:cNvPr id="3" name="그림 2"/>
          <p:cNvPicPr/>
          <p:nvPr/>
        </p:nvPicPr>
        <p:blipFill>
          <a:blip r:embed="rId3"/>
          <a:stretch>
            <a:fillRect/>
          </a:stretch>
        </p:blipFill>
        <p:spPr>
          <a:xfrm>
            <a:off x="1452512" y="3889938"/>
            <a:ext cx="5990508" cy="182260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1445" y="383458"/>
            <a:ext cx="13273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[</a:t>
            </a:r>
            <a:r>
              <a:rPr lang="ko-KR" altLang="en-US" sz="2400" dirty="0" smtClean="0"/>
              <a:t>예제</a:t>
            </a:r>
            <a:r>
              <a:rPr lang="en-US" altLang="ko-KR" sz="2400" dirty="0" smtClean="0"/>
              <a:t>]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86287807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03123" y="1198603"/>
            <a:ext cx="7993625" cy="150810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17040" y="435698"/>
            <a:ext cx="7886700" cy="420182"/>
          </a:xfrm>
        </p:spPr>
        <p:txBody>
          <a:bodyPr>
            <a:normAutofit fontScale="90000"/>
          </a:bodyPr>
          <a:lstStyle/>
          <a:p>
            <a:r>
              <a:rPr lang="ko-KR" altLang="ko-KR" dirty="0"/>
              <a:t>최솟값 삭제 연산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69776" y="1198603"/>
            <a:ext cx="8223617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핵심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아이디어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endParaRPr lang="en-US" altLang="ko-KR" sz="2400" dirty="0" smtClean="0">
              <a:solidFill>
                <a:srgbClr val="3333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Bef>
                <a:spcPts val="1200"/>
              </a:spcBef>
            </a:pPr>
            <a:r>
              <a:rPr lang="ko-KR" altLang="ko-KR" sz="2400" dirty="0" smtClean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루트노드로부터</a:t>
            </a:r>
            <a:r>
              <a:rPr lang="ko-KR" altLang="ko-KR" sz="2400" dirty="0" smtClean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삭제하는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방향으로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레드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옮기어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궁극적으로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삭제되는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노드를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레드로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만든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후에</a:t>
            </a:r>
            <a:r>
              <a:rPr lang="ko-KR" altLang="ko-KR" sz="2400" dirty="0">
                <a:solidFill>
                  <a:srgbClr val="339933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삭제한다</a:t>
            </a:r>
            <a:endParaRPr lang="ko-KR" altLang="en-US" sz="2400" dirty="0">
              <a:solidFill>
                <a:srgbClr val="339933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69776" y="3168441"/>
            <a:ext cx="8097695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루트로부터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삭제하는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방향으로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옮기는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과정은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트리의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조건을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위반하지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않는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상태를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유지하며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진행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이를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위해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방법으로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아래로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내려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보낸다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다만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레드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link </a:t>
            </a:r>
            <a:r>
              <a:rPr lang="ko-KR" altLang="ko-KR" sz="24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좌편향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규칙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위배되는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경우가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발생할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있으나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삭제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후에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다시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루트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방향으로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올라가면서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수정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7146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24348" y="912845"/>
            <a:ext cx="7910051" cy="2463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182880" lvl="0" algn="just">
              <a:lnSpc>
                <a:spcPct val="107000"/>
              </a:lnSpc>
              <a:spcAft>
                <a:spcPts val="0"/>
              </a:spcAft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[case 1] </a:t>
            </a:r>
            <a:r>
              <a:rPr lang="en-US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n.left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n.left.left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 모두 블랙이고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동시에 </a:t>
            </a:r>
            <a:r>
              <a:rPr lang="en-US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n.right.left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도 블랙이면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flipColors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(n)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수행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R="182880" lvl="0" algn="just">
              <a:lnSpc>
                <a:spcPct val="107000"/>
              </a:lnSpc>
              <a:spcAft>
                <a:spcPts val="0"/>
              </a:spcAft>
            </a:pPr>
            <a:endParaRPr lang="en-US" altLang="ko-KR" sz="2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R="182880" algn="just">
              <a:lnSpc>
                <a:spcPct val="107000"/>
              </a:lnSpc>
            </a:pPr>
            <a:r>
              <a:rPr lang="en-US" altLang="ko-KR" sz="2400" dirty="0"/>
              <a:t>[case 2] </a:t>
            </a:r>
            <a:r>
              <a:rPr lang="en-US" altLang="ko-KR" sz="2400" dirty="0" err="1"/>
              <a:t>n.left</a:t>
            </a:r>
            <a:r>
              <a:rPr lang="en-US" altLang="ko-KR" sz="2400" dirty="0"/>
              <a:t> </a:t>
            </a:r>
            <a:r>
              <a:rPr lang="ko-KR" altLang="ko-KR" sz="2400" dirty="0"/>
              <a:t>와</a:t>
            </a:r>
            <a:r>
              <a:rPr lang="en-US" altLang="ko-KR" sz="2400" dirty="0"/>
              <a:t> </a:t>
            </a:r>
            <a:r>
              <a:rPr lang="en-US" altLang="ko-KR" sz="2400" dirty="0" err="1"/>
              <a:t>n.left.left</a:t>
            </a:r>
            <a:r>
              <a:rPr lang="ko-KR" altLang="ko-KR" sz="2400" dirty="0"/>
              <a:t>가 모두 블랙이고</a:t>
            </a:r>
            <a:r>
              <a:rPr lang="en-US" altLang="ko-KR" sz="2400" dirty="0"/>
              <a:t>, </a:t>
            </a:r>
            <a:r>
              <a:rPr lang="ko-KR" altLang="ko-KR" sz="2400" dirty="0"/>
              <a:t>동시에 </a:t>
            </a:r>
            <a:r>
              <a:rPr lang="en-US" altLang="ko-KR" sz="2400" dirty="0" err="1"/>
              <a:t>n.right.left</a:t>
            </a:r>
            <a:r>
              <a:rPr lang="ko-KR" altLang="ko-KR" sz="2400" dirty="0"/>
              <a:t>가 </a:t>
            </a:r>
            <a:r>
              <a:rPr lang="ko-KR" altLang="ko-KR" sz="2400" dirty="0">
                <a:solidFill>
                  <a:srgbClr val="FF0000"/>
                </a:solidFill>
              </a:rPr>
              <a:t>레드</a:t>
            </a:r>
            <a:r>
              <a:rPr lang="ko-KR" altLang="ko-KR" sz="2400" dirty="0"/>
              <a:t>이면</a:t>
            </a:r>
            <a:r>
              <a:rPr lang="en-US" altLang="ko-KR" sz="2400" dirty="0"/>
              <a:t>, </a:t>
            </a:r>
            <a:r>
              <a:rPr lang="en-US" altLang="ko-KR" sz="2400" dirty="0" err="1"/>
              <a:t>n.right.left</a:t>
            </a:r>
            <a:r>
              <a:rPr lang="ko-KR" altLang="ko-KR" sz="2400" dirty="0"/>
              <a:t>의 </a:t>
            </a:r>
            <a:r>
              <a:rPr lang="ko-KR" altLang="ko-KR" sz="2400" dirty="0">
                <a:solidFill>
                  <a:srgbClr val="FF0000"/>
                </a:solidFill>
              </a:rPr>
              <a:t>레드</a:t>
            </a:r>
            <a:r>
              <a:rPr lang="ko-KR" altLang="ko-KR" sz="2400" dirty="0"/>
              <a:t> </a:t>
            </a:r>
            <a:r>
              <a:rPr lang="en-US" altLang="ko-KR" sz="2400" dirty="0"/>
              <a:t>link</a:t>
            </a:r>
            <a:r>
              <a:rPr lang="ko-KR" altLang="ko-KR" sz="2400" dirty="0"/>
              <a:t>를 왼쪽 방향으로 보낸다</a:t>
            </a:r>
            <a:r>
              <a:rPr lang="en-US" altLang="ko-KR" sz="2400" dirty="0" smtClean="0"/>
              <a:t>.</a:t>
            </a:r>
            <a:endParaRPr lang="ko-KR" altLang="ko-KR" sz="24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524" y="4029832"/>
            <a:ext cx="8131698" cy="21841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37594174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직선 연결선 17"/>
          <p:cNvCxnSpPr/>
          <p:nvPr/>
        </p:nvCxnSpPr>
        <p:spPr>
          <a:xfrm flipV="1">
            <a:off x="4532083" y="2260486"/>
            <a:ext cx="216000" cy="2880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flipV="1">
            <a:off x="1492200" y="2173986"/>
            <a:ext cx="216000" cy="2880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 flipH="1">
            <a:off x="1147853" y="2707905"/>
            <a:ext cx="180000" cy="2160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 flipV="1">
            <a:off x="1410223" y="3172576"/>
            <a:ext cx="216000" cy="2880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>
            <a:stCxn id="7" idx="5"/>
            <a:endCxn id="12" idx="0"/>
          </p:cNvCxnSpPr>
          <p:nvPr/>
        </p:nvCxnSpPr>
        <p:spPr>
          <a:xfrm>
            <a:off x="1552751" y="2689056"/>
            <a:ext cx="108000" cy="22045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/>
          <p:cNvCxnSpPr/>
          <p:nvPr/>
        </p:nvCxnSpPr>
        <p:spPr>
          <a:xfrm>
            <a:off x="3132655" y="5027802"/>
            <a:ext cx="179796" cy="445271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/>
          <p:nvPr/>
        </p:nvCxnSpPr>
        <p:spPr>
          <a:xfrm flipV="1">
            <a:off x="2428367" y="5498546"/>
            <a:ext cx="256183" cy="37999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연결선 73"/>
          <p:cNvCxnSpPr/>
          <p:nvPr/>
        </p:nvCxnSpPr>
        <p:spPr>
          <a:xfrm flipH="1">
            <a:off x="2689892" y="5046431"/>
            <a:ext cx="262858" cy="354942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 flipV="1">
            <a:off x="4255786" y="2779091"/>
            <a:ext cx="144000" cy="224989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4573466" y="2767008"/>
            <a:ext cx="144000" cy="28499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 flipV="1">
            <a:off x="4475050" y="3243249"/>
            <a:ext cx="228293" cy="377553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 flipV="1">
            <a:off x="5829102" y="5629963"/>
            <a:ext cx="144000" cy="224989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/>
          <p:cNvCxnSpPr/>
          <p:nvPr/>
        </p:nvCxnSpPr>
        <p:spPr>
          <a:xfrm flipV="1">
            <a:off x="7681139" y="2779091"/>
            <a:ext cx="144000" cy="224989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7998819" y="2767008"/>
            <a:ext cx="144000" cy="28499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/>
          <p:cNvCxnSpPr/>
          <p:nvPr/>
        </p:nvCxnSpPr>
        <p:spPr>
          <a:xfrm>
            <a:off x="8238447" y="3249360"/>
            <a:ext cx="179796" cy="445271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연결선 81"/>
          <p:cNvCxnSpPr/>
          <p:nvPr/>
        </p:nvCxnSpPr>
        <p:spPr>
          <a:xfrm>
            <a:off x="3378411" y="5582272"/>
            <a:ext cx="108000" cy="28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/>
          <p:cNvCxnSpPr/>
          <p:nvPr/>
        </p:nvCxnSpPr>
        <p:spPr>
          <a:xfrm>
            <a:off x="6639652" y="5631008"/>
            <a:ext cx="160828" cy="3684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자유형 1"/>
          <p:cNvSpPr/>
          <p:nvPr/>
        </p:nvSpPr>
        <p:spPr>
          <a:xfrm>
            <a:off x="1538691" y="3314299"/>
            <a:ext cx="4270565" cy="2435593"/>
          </a:xfrm>
          <a:custGeom>
            <a:avLst/>
            <a:gdLst>
              <a:gd name="connsiteX0" fmla="*/ 0 w 3973286"/>
              <a:gd name="connsiteY0" fmla="*/ 0 h 2275114"/>
              <a:gd name="connsiteX1" fmla="*/ 1600200 w 3973286"/>
              <a:gd name="connsiteY1" fmla="*/ 217714 h 2275114"/>
              <a:gd name="connsiteX2" fmla="*/ 1273629 w 3973286"/>
              <a:gd name="connsiteY2" fmla="*/ 576943 h 2275114"/>
              <a:gd name="connsiteX3" fmla="*/ 3265714 w 3973286"/>
              <a:gd name="connsiteY3" fmla="*/ 783771 h 2275114"/>
              <a:gd name="connsiteX4" fmla="*/ 3973286 w 3973286"/>
              <a:gd name="connsiteY4" fmla="*/ 2275114 h 2275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73286" h="2275114">
                <a:moveTo>
                  <a:pt x="0" y="0"/>
                </a:moveTo>
                <a:cubicBezTo>
                  <a:pt x="693964" y="60778"/>
                  <a:pt x="1387929" y="121557"/>
                  <a:pt x="1600200" y="217714"/>
                </a:cubicBezTo>
                <a:cubicBezTo>
                  <a:pt x="1812471" y="313871"/>
                  <a:pt x="996043" y="482600"/>
                  <a:pt x="1273629" y="576943"/>
                </a:cubicBezTo>
                <a:cubicBezTo>
                  <a:pt x="1551215" y="671286"/>
                  <a:pt x="2815771" y="500743"/>
                  <a:pt x="3265714" y="783771"/>
                </a:cubicBezTo>
                <a:cubicBezTo>
                  <a:pt x="3715657" y="1066799"/>
                  <a:pt x="3844471" y="1670956"/>
                  <a:pt x="3973286" y="2275114"/>
                </a:cubicBezTo>
              </a:path>
            </a:pathLst>
          </a:custGeom>
          <a:noFill/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92203" y="350437"/>
            <a:ext cx="78921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/>
              <a:t>Case 2</a:t>
            </a:r>
            <a:r>
              <a:rPr lang="ko-KR" altLang="ko-KR" sz="2400" dirty="0"/>
              <a:t>는 </a:t>
            </a:r>
            <a:r>
              <a:rPr lang="ko-KR" altLang="en-US" sz="2400" dirty="0" smtClean="0"/>
              <a:t>다음과</a:t>
            </a:r>
            <a:r>
              <a:rPr lang="ko-KR" altLang="ko-KR" sz="2400" dirty="0" smtClean="0"/>
              <a:t> 같</a:t>
            </a:r>
            <a:r>
              <a:rPr lang="ko-KR" altLang="en-US" sz="2400" dirty="0" smtClean="0"/>
              <a:t>은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일련의 기본 </a:t>
            </a:r>
            <a:r>
              <a:rPr lang="ko-KR" altLang="ko-KR" sz="2400" dirty="0" smtClean="0"/>
              <a:t>연산을 </a:t>
            </a:r>
            <a:r>
              <a:rPr lang="ko-KR" altLang="ko-KR" sz="2400" dirty="0"/>
              <a:t>통해 </a:t>
            </a:r>
            <a:r>
              <a:rPr lang="ko-KR" altLang="ko-KR" sz="2400" dirty="0">
                <a:solidFill>
                  <a:srgbClr val="FF0000"/>
                </a:solidFill>
              </a:rPr>
              <a:t>레드 </a:t>
            </a:r>
            <a:r>
              <a:rPr lang="en-US" altLang="ko-KR" sz="2400" dirty="0"/>
              <a:t>link</a:t>
            </a:r>
            <a:r>
              <a:rPr lang="ko-KR" altLang="ko-KR" sz="2400" dirty="0"/>
              <a:t>를 왼쪽 아래로 내려 보낸다</a:t>
            </a:r>
            <a:r>
              <a:rPr lang="en-US" altLang="ko-KR" sz="2400" dirty="0"/>
              <a:t>.</a:t>
            </a:r>
            <a:endParaRPr lang="ko-KR" altLang="ko-KR" sz="2400" dirty="0">
              <a:effectLst/>
            </a:endParaRPr>
          </a:p>
        </p:txBody>
      </p:sp>
      <p:sp>
        <p:nvSpPr>
          <p:cNvPr id="7" name="타원 6"/>
          <p:cNvSpPr/>
          <p:nvPr/>
        </p:nvSpPr>
        <p:spPr>
          <a:xfrm>
            <a:off x="1276200" y="2412505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9" name="타원 8"/>
          <p:cNvSpPr/>
          <p:nvPr/>
        </p:nvSpPr>
        <p:spPr>
          <a:xfrm>
            <a:off x="545676" y="3337576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1558168" y="2909506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913778" y="2870131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052409" y="2156584"/>
            <a:ext cx="312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</a:t>
            </a:r>
            <a:endParaRPr kumimoji="0" lang="en-US" sz="1400" dirty="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160030" y="2412505"/>
            <a:ext cx="1740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2000" dirty="0" err="1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flipColors</a:t>
            </a: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(n)</a:t>
            </a:r>
          </a:p>
        </p:txBody>
      </p:sp>
      <p:sp>
        <p:nvSpPr>
          <p:cNvPr id="17" name="오른쪽 화살표 16"/>
          <p:cNvSpPr/>
          <p:nvPr/>
        </p:nvSpPr>
        <p:spPr>
          <a:xfrm>
            <a:off x="2898325" y="2883420"/>
            <a:ext cx="251675" cy="368944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19" name="타원 18"/>
          <p:cNvSpPr/>
          <p:nvPr/>
        </p:nvSpPr>
        <p:spPr>
          <a:xfrm>
            <a:off x="4316083" y="2499005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21" name="타원 20"/>
          <p:cNvSpPr/>
          <p:nvPr/>
        </p:nvSpPr>
        <p:spPr>
          <a:xfrm>
            <a:off x="3661355" y="3433176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4805050" y="3252364"/>
            <a:ext cx="160828" cy="3684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타원 22"/>
          <p:cNvSpPr/>
          <p:nvPr/>
        </p:nvSpPr>
        <p:spPr>
          <a:xfrm>
            <a:off x="4598051" y="2996006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3991761" y="2956631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4099333" y="2205980"/>
            <a:ext cx="312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</a:t>
            </a:r>
            <a:endParaRPr kumimoji="0" lang="en-US" sz="1400" dirty="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 flipV="1">
            <a:off x="3923890" y="3260352"/>
            <a:ext cx="144000" cy="215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타원 28"/>
          <p:cNvSpPr/>
          <p:nvPr/>
        </p:nvSpPr>
        <p:spPr>
          <a:xfrm>
            <a:off x="1231577" y="3370631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30" name="타원 29"/>
          <p:cNvSpPr/>
          <p:nvPr/>
        </p:nvSpPr>
        <p:spPr>
          <a:xfrm>
            <a:off x="4315759" y="3473214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32" name="직선 연결선 31"/>
          <p:cNvCxnSpPr/>
          <p:nvPr/>
        </p:nvCxnSpPr>
        <p:spPr>
          <a:xfrm flipV="1">
            <a:off x="7957436" y="2260486"/>
            <a:ext cx="216000" cy="28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타원 32"/>
          <p:cNvSpPr/>
          <p:nvPr/>
        </p:nvSpPr>
        <p:spPr>
          <a:xfrm>
            <a:off x="7741436" y="2499005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7086708" y="3433176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36" name="직선 연결선 35"/>
          <p:cNvCxnSpPr/>
          <p:nvPr/>
        </p:nvCxnSpPr>
        <p:spPr>
          <a:xfrm flipH="1">
            <a:off x="7951632" y="3243249"/>
            <a:ext cx="163566" cy="2893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타원 36"/>
          <p:cNvSpPr/>
          <p:nvPr/>
        </p:nvSpPr>
        <p:spPr>
          <a:xfrm>
            <a:off x="8023404" y="2996006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38" name="타원 37"/>
          <p:cNvSpPr/>
          <p:nvPr/>
        </p:nvSpPr>
        <p:spPr>
          <a:xfrm>
            <a:off x="7417114" y="2956631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7524686" y="2205980"/>
            <a:ext cx="312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</a:t>
            </a:r>
            <a:endParaRPr kumimoji="0" lang="en-US" sz="1400" dirty="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cxnSp>
        <p:nvCxnSpPr>
          <p:cNvPr id="42" name="직선 연결선 41"/>
          <p:cNvCxnSpPr/>
          <p:nvPr/>
        </p:nvCxnSpPr>
        <p:spPr>
          <a:xfrm flipV="1">
            <a:off x="7349243" y="3260352"/>
            <a:ext cx="152740" cy="215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타원 42"/>
          <p:cNvSpPr/>
          <p:nvPr/>
        </p:nvSpPr>
        <p:spPr>
          <a:xfrm>
            <a:off x="8284342" y="3532631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5066130" y="2400944"/>
            <a:ext cx="2226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2000" dirty="0" err="1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rotateRight</a:t>
            </a: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</a:t>
            </a:r>
            <a:r>
              <a:rPr kumimoji="0" lang="en-US" sz="2000" dirty="0" err="1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n.right</a:t>
            </a: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5" name="오른쪽 화살표 44"/>
          <p:cNvSpPr/>
          <p:nvPr/>
        </p:nvSpPr>
        <p:spPr>
          <a:xfrm>
            <a:off x="6091518" y="2909506"/>
            <a:ext cx="251675" cy="368944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48" name="자유형 47"/>
          <p:cNvSpPr/>
          <p:nvPr/>
        </p:nvSpPr>
        <p:spPr>
          <a:xfrm>
            <a:off x="4947781" y="2718148"/>
            <a:ext cx="701457" cy="627493"/>
          </a:xfrm>
          <a:custGeom>
            <a:avLst/>
            <a:gdLst>
              <a:gd name="connsiteX0" fmla="*/ 701457 w 701457"/>
              <a:gd name="connsiteY0" fmla="*/ 0 h 627493"/>
              <a:gd name="connsiteX1" fmla="*/ 400833 w 701457"/>
              <a:gd name="connsiteY1" fmla="*/ 626301 h 627493"/>
              <a:gd name="connsiteX2" fmla="*/ 300624 w 701457"/>
              <a:gd name="connsiteY2" fmla="*/ 162838 h 627493"/>
              <a:gd name="connsiteX3" fmla="*/ 0 w 701457"/>
              <a:gd name="connsiteY3" fmla="*/ 350729 h 62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1457" h="627493">
                <a:moveTo>
                  <a:pt x="701457" y="0"/>
                </a:moveTo>
                <a:cubicBezTo>
                  <a:pt x="584547" y="299580"/>
                  <a:pt x="467638" y="599161"/>
                  <a:pt x="400833" y="626301"/>
                </a:cubicBezTo>
                <a:cubicBezTo>
                  <a:pt x="334028" y="653441"/>
                  <a:pt x="367429" y="208767"/>
                  <a:pt x="300624" y="162838"/>
                </a:cubicBezTo>
                <a:cubicBezTo>
                  <a:pt x="233819" y="116909"/>
                  <a:pt x="116909" y="233819"/>
                  <a:pt x="0" y="350729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65" name="직선 연결선 64"/>
          <p:cNvCxnSpPr/>
          <p:nvPr/>
        </p:nvCxnSpPr>
        <p:spPr>
          <a:xfrm flipV="1">
            <a:off x="3088566" y="4513780"/>
            <a:ext cx="216000" cy="288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타원 65"/>
          <p:cNvSpPr/>
          <p:nvPr/>
        </p:nvSpPr>
        <p:spPr>
          <a:xfrm>
            <a:off x="2872566" y="4752299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68" name="타원 67"/>
          <p:cNvSpPr/>
          <p:nvPr/>
        </p:nvSpPr>
        <p:spPr>
          <a:xfrm>
            <a:off x="1946119" y="6152630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69" name="직선 연결선 68"/>
          <p:cNvCxnSpPr/>
          <p:nvPr/>
        </p:nvCxnSpPr>
        <p:spPr>
          <a:xfrm flipH="1">
            <a:off x="3143438" y="5544028"/>
            <a:ext cx="144000" cy="32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타원 69"/>
          <p:cNvSpPr/>
          <p:nvPr/>
        </p:nvSpPr>
        <p:spPr>
          <a:xfrm>
            <a:off x="2564601" y="5236249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71" name="타원 70"/>
          <p:cNvSpPr/>
          <p:nvPr/>
        </p:nvSpPr>
        <p:spPr>
          <a:xfrm>
            <a:off x="2276525" y="5676085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2655816" y="4459274"/>
            <a:ext cx="312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</a:t>
            </a:r>
            <a:endParaRPr kumimoji="0" lang="en-US" sz="1400" dirty="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cxnSp>
        <p:nvCxnSpPr>
          <p:cNvPr id="75" name="직선 연결선 74"/>
          <p:cNvCxnSpPr/>
          <p:nvPr/>
        </p:nvCxnSpPr>
        <p:spPr>
          <a:xfrm flipV="1">
            <a:off x="2208654" y="5979806"/>
            <a:ext cx="152740" cy="215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>
            <a:off x="118098" y="4726985"/>
            <a:ext cx="22269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2000" dirty="0" err="1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rotateLeft</a:t>
            </a: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(n)</a:t>
            </a:r>
          </a:p>
        </p:txBody>
      </p:sp>
      <p:sp>
        <p:nvSpPr>
          <p:cNvPr id="78" name="오른쪽 화살표 77"/>
          <p:cNvSpPr/>
          <p:nvPr/>
        </p:nvSpPr>
        <p:spPr>
          <a:xfrm>
            <a:off x="1143486" y="5235547"/>
            <a:ext cx="251675" cy="368944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83" name="직선 연결선 82"/>
          <p:cNvCxnSpPr/>
          <p:nvPr/>
        </p:nvCxnSpPr>
        <p:spPr>
          <a:xfrm flipV="1">
            <a:off x="6377118" y="4645198"/>
            <a:ext cx="216000" cy="2880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타원 83"/>
          <p:cNvSpPr/>
          <p:nvPr/>
        </p:nvSpPr>
        <p:spPr>
          <a:xfrm>
            <a:off x="6161118" y="4883717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85" name="직선 연결선 84"/>
          <p:cNvCxnSpPr/>
          <p:nvPr/>
        </p:nvCxnSpPr>
        <p:spPr>
          <a:xfrm>
            <a:off x="6421207" y="5159220"/>
            <a:ext cx="179796" cy="44527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타원 85"/>
          <p:cNvSpPr/>
          <p:nvPr/>
        </p:nvSpPr>
        <p:spPr>
          <a:xfrm>
            <a:off x="5234671" y="6284048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87" name="직선 연결선 86"/>
          <p:cNvCxnSpPr/>
          <p:nvPr/>
        </p:nvCxnSpPr>
        <p:spPr>
          <a:xfrm flipH="1">
            <a:off x="6431990" y="5675446"/>
            <a:ext cx="144000" cy="324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타원 88"/>
          <p:cNvSpPr/>
          <p:nvPr/>
        </p:nvSpPr>
        <p:spPr>
          <a:xfrm>
            <a:off x="5565077" y="5807503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90" name="직사각형 89"/>
          <p:cNvSpPr/>
          <p:nvPr/>
        </p:nvSpPr>
        <p:spPr>
          <a:xfrm>
            <a:off x="5944368" y="4590692"/>
            <a:ext cx="31290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</a:t>
            </a:r>
            <a:endParaRPr kumimoji="0" lang="en-US" sz="1400" dirty="0">
              <a:solidFill>
                <a:prstClr val="black"/>
              </a:solidFill>
              <a:latin typeface="Calibri" panose="020F0502020204030204"/>
              <a:ea typeface="+mn-ea"/>
            </a:endParaRPr>
          </a:p>
        </p:txBody>
      </p:sp>
      <p:cxnSp>
        <p:nvCxnSpPr>
          <p:cNvPr id="92" name="직선 연결선 91"/>
          <p:cNvCxnSpPr/>
          <p:nvPr/>
        </p:nvCxnSpPr>
        <p:spPr>
          <a:xfrm flipH="1">
            <a:off x="5978444" y="5177849"/>
            <a:ext cx="262858" cy="354942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 flipV="1">
            <a:off x="5497206" y="6111224"/>
            <a:ext cx="152740" cy="21510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타원 93"/>
          <p:cNvSpPr/>
          <p:nvPr/>
        </p:nvSpPr>
        <p:spPr>
          <a:xfrm>
            <a:off x="6467102" y="5442491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96" name="TextBox 95"/>
          <p:cNvSpPr txBox="1"/>
          <p:nvPr/>
        </p:nvSpPr>
        <p:spPr>
          <a:xfrm>
            <a:off x="3753067" y="4894827"/>
            <a:ext cx="17400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2000" dirty="0" err="1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flipColors</a:t>
            </a:r>
            <a:r>
              <a:rPr kumimoji="0" lang="en-US" sz="2000" dirty="0">
                <a:solidFill>
                  <a:srgbClr val="000099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(n)</a:t>
            </a:r>
          </a:p>
        </p:txBody>
      </p:sp>
      <p:sp>
        <p:nvSpPr>
          <p:cNvPr id="97" name="오른쪽 화살표 96"/>
          <p:cNvSpPr/>
          <p:nvPr/>
        </p:nvSpPr>
        <p:spPr>
          <a:xfrm>
            <a:off x="4491362" y="5365742"/>
            <a:ext cx="251675" cy="368944"/>
          </a:xfrm>
          <a:prstGeom prst="rightArrow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sp>
        <p:nvSpPr>
          <p:cNvPr id="88" name="타원 87"/>
          <p:cNvSpPr/>
          <p:nvPr/>
        </p:nvSpPr>
        <p:spPr>
          <a:xfrm>
            <a:off x="5853153" y="5367667"/>
            <a:ext cx="324000" cy="32400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79" name="직선 연결선 78"/>
          <p:cNvCxnSpPr/>
          <p:nvPr/>
        </p:nvCxnSpPr>
        <p:spPr>
          <a:xfrm>
            <a:off x="1813940" y="3164193"/>
            <a:ext cx="160828" cy="36843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/>
          <p:cNvSpPr/>
          <p:nvPr/>
        </p:nvSpPr>
        <p:spPr>
          <a:xfrm>
            <a:off x="3178550" y="5311073"/>
            <a:ext cx="324000" cy="324000"/>
          </a:xfrm>
          <a:prstGeom prst="ellipse">
            <a:avLst/>
          </a:prstGeom>
          <a:solidFill>
            <a:srgbClr val="C00000"/>
          </a:solidFill>
          <a:ln w="127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kumimoji="0" lang="en-US">
              <a:solidFill>
                <a:prstClr val="white"/>
              </a:solidFill>
            </a:endParaRPr>
          </a:p>
        </p:txBody>
      </p:sp>
      <p:cxnSp>
        <p:nvCxnSpPr>
          <p:cNvPr id="81" name="직선 연결선 80"/>
          <p:cNvCxnSpPr/>
          <p:nvPr/>
        </p:nvCxnSpPr>
        <p:spPr>
          <a:xfrm flipH="1">
            <a:off x="783999" y="3145602"/>
            <a:ext cx="180000" cy="2160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9896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818" y="2838653"/>
            <a:ext cx="7967408" cy="31393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881624" y="429765"/>
            <a:ext cx="7642943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다음은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두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경우를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모두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고려한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moveRedLeft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메소드이다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Case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공통된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첫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연산은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 smtClean="0">
                <a:ea typeface="Calibri" panose="020F0502020204030204" pitchFamily="34" charset="0"/>
                <a:cs typeface="Times New Roman" panose="02020603050405020304" pitchFamily="18" charset="0"/>
              </a:rPr>
              <a:t>flipColors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Case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(line 04</a:t>
            </a:r>
            <a:r>
              <a:rPr lang="ko-KR" altLang="ko-KR" sz="2400" dirty="0">
                <a:cs typeface="Times New Roman" panose="02020603050405020304" pitchFamily="18" charset="0"/>
              </a:rPr>
              <a:t>∼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06)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추가로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필요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89780210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615" y="338906"/>
            <a:ext cx="7333533" cy="3063056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309716" y="3675763"/>
            <a:ext cx="851965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200" dirty="0" smtClean="0"/>
              <a:t>Line </a:t>
            </a:r>
            <a:r>
              <a:rPr lang="en-US" altLang="ko-KR" sz="2200" dirty="0"/>
              <a:t>06</a:t>
            </a:r>
            <a:r>
              <a:rPr lang="ko-KR" altLang="ko-KR" sz="2200" dirty="0">
                <a:latin typeface="Calibri" panose="020F0502020204030204" pitchFamily="34" charset="0"/>
              </a:rPr>
              <a:t>에서</a:t>
            </a:r>
            <a:r>
              <a:rPr lang="en-US" altLang="ko-KR" sz="2200" dirty="0"/>
              <a:t> (</a:t>
            </a:r>
            <a:r>
              <a:rPr lang="en-US" altLang="ko-KR" sz="2200" dirty="0" err="1"/>
              <a:t>n.left</a:t>
            </a:r>
            <a:r>
              <a:rPr lang="en-US" altLang="ko-KR" sz="2200" dirty="0"/>
              <a:t> == null)</a:t>
            </a:r>
            <a:r>
              <a:rPr lang="ko-KR" altLang="ko-KR" sz="2200" dirty="0">
                <a:latin typeface="Calibri" panose="020F0502020204030204" pitchFamily="34" charset="0"/>
              </a:rPr>
              <a:t>이면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노드</a:t>
            </a:r>
            <a:r>
              <a:rPr lang="ko-KR" altLang="ko-KR" sz="2200" dirty="0"/>
              <a:t> </a:t>
            </a:r>
            <a:r>
              <a:rPr lang="en-US" altLang="ko-KR" sz="2200" dirty="0"/>
              <a:t>n</a:t>
            </a:r>
            <a:r>
              <a:rPr lang="ko-KR" altLang="ko-KR" sz="2200" dirty="0">
                <a:latin typeface="Calibri" panose="020F0502020204030204" pitchFamily="34" charset="0"/>
              </a:rPr>
              <a:t>이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최솟값을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가진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노드인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것으로</a:t>
            </a:r>
            <a:r>
              <a:rPr lang="en-US" altLang="ko-KR" sz="2200" dirty="0"/>
              <a:t>, </a:t>
            </a:r>
            <a:r>
              <a:rPr lang="ko-KR" altLang="ko-KR" sz="2200" dirty="0">
                <a:latin typeface="Calibri" panose="020F0502020204030204" pitchFamily="34" charset="0"/>
              </a:rPr>
              <a:t>이때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단순히</a:t>
            </a:r>
            <a:r>
              <a:rPr lang="en-US" altLang="ko-KR" sz="2200" dirty="0"/>
              <a:t> null</a:t>
            </a:r>
            <a:r>
              <a:rPr lang="ko-KR" altLang="ko-KR" sz="2200" dirty="0">
                <a:latin typeface="Calibri" panose="020F0502020204030204" pitchFamily="34" charset="0"/>
              </a:rPr>
              <a:t>을</a:t>
            </a:r>
            <a:r>
              <a:rPr lang="ko-KR" altLang="ko-KR" sz="2200" dirty="0"/>
              <a:t> </a:t>
            </a:r>
            <a:r>
              <a:rPr lang="ko-KR" altLang="ko-KR" sz="2200" dirty="0" smtClean="0">
                <a:latin typeface="Calibri" panose="020F0502020204030204" pitchFamily="34" charset="0"/>
              </a:rPr>
              <a:t>리턴</a:t>
            </a:r>
            <a:r>
              <a:rPr lang="en-US" altLang="ko-KR" sz="2200" dirty="0" smtClean="0"/>
              <a:t>. </a:t>
            </a:r>
            <a:r>
              <a:rPr lang="ko-KR" altLang="ko-KR" sz="2200" dirty="0">
                <a:latin typeface="Calibri" panose="020F0502020204030204" pitchFamily="34" charset="0"/>
              </a:rPr>
              <a:t>그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이유는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노드</a:t>
            </a:r>
            <a:r>
              <a:rPr lang="ko-KR" altLang="ko-KR" sz="2200" dirty="0"/>
              <a:t> </a:t>
            </a:r>
            <a:r>
              <a:rPr lang="en-US" altLang="ko-KR" sz="2200" dirty="0"/>
              <a:t>n</a:t>
            </a:r>
            <a:r>
              <a:rPr lang="ko-KR" altLang="ko-KR" sz="2200" dirty="0">
                <a:latin typeface="Calibri" panose="020F0502020204030204" pitchFamily="34" charset="0"/>
              </a:rPr>
              <a:t>이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레드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노드로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만들어졌기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때문에</a:t>
            </a:r>
            <a:r>
              <a:rPr lang="en-US" altLang="ko-KR" sz="2200" dirty="0"/>
              <a:t>, </a:t>
            </a:r>
            <a:r>
              <a:rPr lang="ko-KR" altLang="ko-KR" sz="2200" dirty="0" err="1">
                <a:latin typeface="Calibri" panose="020F0502020204030204" pitchFamily="34" charset="0"/>
              </a:rPr>
              <a:t>왼쪽자식이</a:t>
            </a:r>
            <a:r>
              <a:rPr lang="ko-KR" altLang="ko-KR" sz="2200" dirty="0"/>
              <a:t> </a:t>
            </a:r>
            <a:r>
              <a:rPr lang="en-US" altLang="ko-KR" sz="2200" dirty="0"/>
              <a:t>null</a:t>
            </a:r>
            <a:r>
              <a:rPr lang="ko-KR" altLang="ko-KR" sz="2200" dirty="0">
                <a:latin typeface="Calibri" panose="020F0502020204030204" pitchFamily="34" charset="0"/>
              </a:rPr>
              <a:t>인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상태에서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오른쪽</a:t>
            </a:r>
            <a:r>
              <a:rPr lang="ko-KR" altLang="ko-KR" sz="2200" dirty="0"/>
              <a:t> </a:t>
            </a:r>
            <a:r>
              <a:rPr lang="ko-KR" altLang="ko-KR" sz="2200" dirty="0" err="1">
                <a:latin typeface="Calibri" panose="020F0502020204030204" pitchFamily="34" charset="0"/>
              </a:rPr>
              <a:t>자식노드가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존재할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수</a:t>
            </a:r>
            <a:r>
              <a:rPr lang="ko-KR" altLang="ko-KR" sz="2200" dirty="0"/>
              <a:t> </a:t>
            </a:r>
            <a:r>
              <a:rPr lang="ko-KR" altLang="ko-KR" sz="2200" dirty="0">
                <a:latin typeface="Calibri" panose="020F0502020204030204" pitchFamily="34" charset="0"/>
              </a:rPr>
              <a:t>없기</a:t>
            </a:r>
            <a:r>
              <a:rPr lang="ko-KR" altLang="ko-KR" sz="2200" dirty="0"/>
              <a:t> </a:t>
            </a:r>
            <a:r>
              <a:rPr lang="ko-KR" altLang="ko-KR" sz="2200" dirty="0" smtClean="0">
                <a:latin typeface="Calibri" panose="020F0502020204030204" pitchFamily="34" charset="0"/>
              </a:rPr>
              <a:t>때문</a:t>
            </a:r>
            <a:endParaRPr lang="en-US" altLang="ko-KR" sz="2200" dirty="0" smtClean="0"/>
          </a:p>
          <a:p>
            <a:pPr marL="800100" lvl="1" indent="-342900">
              <a:buFontTx/>
              <a:buChar char="-"/>
            </a:pPr>
            <a:r>
              <a:rPr lang="ko-KR" altLang="ko-KR" sz="2000" dirty="0" smtClean="0">
                <a:latin typeface="Calibri" panose="020F0502020204030204" pitchFamily="34" charset="0"/>
              </a:rPr>
              <a:t>만일</a:t>
            </a:r>
            <a:r>
              <a:rPr lang="ko-KR" altLang="ko-KR" sz="2000" dirty="0" smtClean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오른쪽</a:t>
            </a:r>
            <a:r>
              <a:rPr lang="ko-KR" altLang="ko-KR" sz="2000" dirty="0"/>
              <a:t> </a:t>
            </a:r>
            <a:r>
              <a:rPr lang="ko-KR" altLang="ko-KR" sz="2000" dirty="0" err="1">
                <a:latin typeface="Calibri" panose="020F0502020204030204" pitchFamily="34" charset="0"/>
              </a:rPr>
              <a:t>자식노드가</a:t>
            </a:r>
            <a:r>
              <a:rPr lang="ko-KR" altLang="ko-KR" sz="2000" dirty="0"/>
              <a:t> </a:t>
            </a:r>
            <a:r>
              <a:rPr lang="ko-KR" altLang="ko-KR" sz="2000" dirty="0" smtClean="0">
                <a:latin typeface="Calibri" panose="020F0502020204030204" pitchFamily="34" charset="0"/>
              </a:rPr>
              <a:t>있다면</a:t>
            </a:r>
            <a:r>
              <a:rPr lang="en-US" altLang="ko-KR" sz="2000" dirty="0"/>
              <a:t>, </a:t>
            </a:r>
            <a:r>
              <a:rPr lang="ko-KR" altLang="ko-KR" sz="2000" dirty="0" smtClean="0">
                <a:latin typeface="Calibri" panose="020F0502020204030204" pitchFamily="34" charset="0"/>
              </a:rPr>
              <a:t>이</a:t>
            </a:r>
            <a:r>
              <a:rPr lang="en-US" altLang="ko-KR" sz="2000" dirty="0" smtClean="0">
                <a:latin typeface="Calibri" panose="020F0502020204030204" pitchFamily="34" charset="0"/>
              </a:rPr>
              <a:t> </a:t>
            </a:r>
            <a:r>
              <a:rPr lang="ko-KR" altLang="ko-KR" sz="2000" dirty="0" smtClean="0">
                <a:latin typeface="Calibri" panose="020F0502020204030204" pitchFamily="34" charset="0"/>
              </a:rPr>
              <a:t>노드는</a:t>
            </a:r>
            <a:r>
              <a:rPr lang="ko-KR" altLang="ko-KR" sz="2000" dirty="0" smtClean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블랙</a:t>
            </a:r>
            <a:r>
              <a:rPr lang="ko-KR" altLang="ko-KR" sz="2000" dirty="0"/>
              <a:t> </a:t>
            </a:r>
            <a:r>
              <a:rPr lang="ko-KR" altLang="en-US" sz="2000" dirty="0" smtClean="0">
                <a:latin typeface="Calibri" panose="020F0502020204030204" pitchFamily="34" charset="0"/>
              </a:rPr>
              <a:t>또는</a:t>
            </a:r>
            <a:r>
              <a:rPr lang="ko-KR" altLang="ko-KR" sz="2000" dirty="0" smtClean="0"/>
              <a:t> </a:t>
            </a:r>
            <a:r>
              <a:rPr lang="ko-KR" altLang="ko-KR" sz="2000" dirty="0" smtClean="0">
                <a:latin typeface="Calibri" panose="020F0502020204030204" pitchFamily="34" charset="0"/>
              </a:rPr>
              <a:t>레드</a:t>
            </a:r>
            <a:r>
              <a:rPr lang="en-US" altLang="ko-KR" sz="2000" dirty="0" smtClean="0"/>
              <a:t> </a:t>
            </a:r>
            <a:endParaRPr lang="en-US" altLang="ko-KR" sz="2000" dirty="0"/>
          </a:p>
          <a:p>
            <a:pPr marL="800100" lvl="1" indent="-342900">
              <a:buFontTx/>
              <a:buChar char="-"/>
            </a:pPr>
            <a:r>
              <a:rPr lang="ko-KR" altLang="ko-KR" sz="2000" dirty="0" smtClean="0">
                <a:latin typeface="Calibri" panose="020F0502020204030204" pitchFamily="34" charset="0"/>
              </a:rPr>
              <a:t>오른쪽</a:t>
            </a:r>
            <a:r>
              <a:rPr lang="ko-KR" altLang="ko-KR" sz="2000" dirty="0" smtClean="0"/>
              <a:t> </a:t>
            </a:r>
            <a:r>
              <a:rPr lang="ko-KR" altLang="ko-KR" sz="2000" dirty="0" err="1">
                <a:latin typeface="Calibri" panose="020F0502020204030204" pitchFamily="34" charset="0"/>
              </a:rPr>
              <a:t>자식노드가</a:t>
            </a:r>
            <a:r>
              <a:rPr lang="ko-KR" altLang="ko-KR" sz="2000" dirty="0"/>
              <a:t> </a:t>
            </a:r>
            <a:r>
              <a:rPr lang="ko-KR" altLang="ko-KR" sz="2000" b="1" dirty="0">
                <a:latin typeface="Calibri" panose="020F0502020204030204" pitchFamily="34" charset="0"/>
              </a:rPr>
              <a:t>블랙</a:t>
            </a:r>
            <a:r>
              <a:rPr lang="ko-KR" altLang="ko-KR" sz="2000" dirty="0">
                <a:latin typeface="Calibri" panose="020F0502020204030204" pitchFamily="34" charset="0"/>
              </a:rPr>
              <a:t>이면</a:t>
            </a:r>
            <a:r>
              <a:rPr lang="ko-KR" altLang="ko-KR" sz="2000" dirty="0"/>
              <a:t> </a:t>
            </a:r>
            <a:r>
              <a:rPr lang="ko-KR" altLang="ko-KR" sz="2000" u="sng" dirty="0">
                <a:latin typeface="Calibri" panose="020F0502020204030204" pitchFamily="34" charset="0"/>
              </a:rPr>
              <a:t>동일</a:t>
            </a:r>
            <a:r>
              <a:rPr lang="ko-KR" altLang="ko-KR" sz="2000" u="sng" dirty="0"/>
              <a:t> </a:t>
            </a:r>
            <a:r>
              <a:rPr lang="ko-KR" altLang="ko-KR" sz="2000" u="sng" dirty="0">
                <a:latin typeface="Calibri" panose="020F0502020204030204" pitchFamily="34" charset="0"/>
              </a:rPr>
              <a:t>블랙</a:t>
            </a:r>
            <a:r>
              <a:rPr lang="ko-KR" altLang="ko-KR" sz="2000" u="sng" dirty="0"/>
              <a:t> </a:t>
            </a:r>
            <a:r>
              <a:rPr lang="en-US" altLang="ko-KR" sz="2000" u="sng" dirty="0"/>
              <a:t>link </a:t>
            </a:r>
            <a:r>
              <a:rPr lang="ko-KR" altLang="ko-KR" sz="2000" u="sng" dirty="0">
                <a:latin typeface="Calibri" panose="020F0502020204030204" pitchFamily="34" charset="0"/>
              </a:rPr>
              <a:t>수</a:t>
            </a:r>
            <a:r>
              <a:rPr lang="ko-KR" altLang="ko-KR" sz="2000" u="sng" dirty="0"/>
              <a:t> </a:t>
            </a:r>
            <a:r>
              <a:rPr lang="ko-KR" altLang="ko-KR" sz="2000" u="sng" dirty="0">
                <a:latin typeface="Calibri" panose="020F0502020204030204" pitchFamily="34" charset="0"/>
              </a:rPr>
              <a:t>규칙에</a:t>
            </a:r>
            <a:r>
              <a:rPr lang="ko-KR" altLang="ko-KR" sz="2000" u="sng" dirty="0"/>
              <a:t> </a:t>
            </a:r>
            <a:r>
              <a:rPr lang="ko-KR" altLang="ko-KR" sz="2000" u="sng" dirty="0">
                <a:latin typeface="Calibri" panose="020F0502020204030204" pitchFamily="34" charset="0"/>
              </a:rPr>
              <a:t>위배</a:t>
            </a:r>
            <a:r>
              <a:rPr lang="ko-KR" altLang="ko-KR" sz="2000" dirty="0">
                <a:latin typeface="Calibri" panose="020F0502020204030204" pitchFamily="34" charset="0"/>
              </a:rPr>
              <a:t>되고</a:t>
            </a:r>
            <a:r>
              <a:rPr lang="en-US" altLang="ko-KR" sz="2000" dirty="0"/>
              <a:t>, </a:t>
            </a:r>
            <a:r>
              <a:rPr lang="ko-KR" altLang="ko-KR" sz="2000" dirty="0" smtClean="0">
                <a:solidFill>
                  <a:srgbClr val="FF0000"/>
                </a:solidFill>
                <a:latin typeface="Calibri" panose="020F0502020204030204" pitchFamily="34" charset="0"/>
              </a:rPr>
              <a:t>레드</a:t>
            </a:r>
            <a:r>
              <a:rPr lang="ko-KR" altLang="en-US" sz="2000" dirty="0" smtClean="0"/>
              <a:t>이</a:t>
            </a:r>
            <a:r>
              <a:rPr lang="ko-KR" altLang="ko-KR" sz="2000" dirty="0" smtClean="0">
                <a:latin typeface="Calibri" panose="020F0502020204030204" pitchFamily="34" charset="0"/>
              </a:rPr>
              <a:t>면</a:t>
            </a:r>
            <a:r>
              <a:rPr lang="ko-KR" altLang="ko-KR" sz="2000" dirty="0" smtClean="0"/>
              <a:t> </a:t>
            </a:r>
            <a:r>
              <a:rPr lang="ko-KR" altLang="en-US" sz="2000" u="sng" dirty="0" err="1" smtClean="0">
                <a:latin typeface="Calibri" panose="020F0502020204030204" pitchFamily="34" charset="0"/>
              </a:rPr>
              <a:t>좌편향</a:t>
            </a:r>
            <a:r>
              <a:rPr lang="ko-KR" altLang="ko-KR" sz="2000" u="sng" dirty="0" smtClean="0"/>
              <a:t> </a:t>
            </a:r>
            <a:r>
              <a:rPr lang="ko-KR" altLang="ko-KR" sz="2000" u="sng" dirty="0">
                <a:latin typeface="Calibri" panose="020F0502020204030204" pitchFamily="34" charset="0"/>
              </a:rPr>
              <a:t>레드</a:t>
            </a:r>
            <a:r>
              <a:rPr lang="ko-KR" altLang="ko-KR" sz="2000" u="sng" dirty="0"/>
              <a:t> </a:t>
            </a:r>
            <a:r>
              <a:rPr lang="en-US" altLang="ko-KR" sz="2000" u="sng" dirty="0"/>
              <a:t>link </a:t>
            </a:r>
            <a:r>
              <a:rPr lang="ko-KR" altLang="ko-KR" sz="2000" u="sng" dirty="0">
                <a:latin typeface="Calibri" panose="020F0502020204030204" pitchFamily="34" charset="0"/>
              </a:rPr>
              <a:t>규칙에</a:t>
            </a:r>
            <a:r>
              <a:rPr lang="ko-KR" altLang="ko-KR" sz="2000" u="sng" dirty="0"/>
              <a:t> </a:t>
            </a:r>
            <a:r>
              <a:rPr lang="ko-KR" altLang="en-US" sz="2000" u="sng" dirty="0" smtClean="0">
                <a:latin typeface="Calibri" panose="020F0502020204030204" pitchFamily="34" charset="0"/>
              </a:rPr>
              <a:t>위배</a:t>
            </a:r>
            <a:r>
              <a:rPr lang="ko-KR" altLang="en-US" sz="2000" dirty="0" smtClean="0">
                <a:latin typeface="Calibri" panose="020F0502020204030204" pitchFamily="34" charset="0"/>
              </a:rPr>
              <a:t>되므로</a:t>
            </a:r>
            <a:r>
              <a:rPr lang="ko-KR" altLang="ko-KR" sz="2000" dirty="0" smtClean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어떤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경우에도</a:t>
            </a:r>
            <a:r>
              <a:rPr lang="ko-KR" altLang="ko-KR" sz="2000" dirty="0"/>
              <a:t> </a:t>
            </a:r>
            <a:r>
              <a:rPr lang="en-US" altLang="ko-KR" sz="2000" dirty="0"/>
              <a:t>LLRB </a:t>
            </a:r>
            <a:r>
              <a:rPr lang="ko-KR" altLang="ko-KR" sz="2000" dirty="0">
                <a:latin typeface="Calibri" panose="020F0502020204030204" pitchFamily="34" charset="0"/>
              </a:rPr>
              <a:t>규칙을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만족하지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못한다</a:t>
            </a:r>
            <a:r>
              <a:rPr lang="en-US" altLang="ko-KR" sz="2000" dirty="0"/>
              <a:t>. </a:t>
            </a:r>
            <a:endParaRPr lang="ko-KR" altLang="ko-KR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136732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324894" y="461218"/>
            <a:ext cx="8469877" cy="26007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2400"/>
              </a:spcAft>
            </a:pPr>
            <a:r>
              <a:rPr lang="ko-KR" altLang="ko-KR" sz="3200" dirty="0" smtClean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이진탐색트리를</a:t>
            </a:r>
            <a:r>
              <a:rPr lang="ko-KR" altLang="ko-KR" sz="3200" dirty="0" smtClean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32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위한</a:t>
            </a:r>
            <a:r>
              <a:rPr lang="ko-KR" altLang="ko-KR" sz="32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32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BST </a:t>
            </a:r>
            <a:r>
              <a:rPr lang="ko-KR" altLang="ko-KR" sz="3200" dirty="0" smtClean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클래스</a:t>
            </a:r>
            <a:endParaRPr lang="en-US" altLang="ko-KR" sz="3200" dirty="0" smtClean="0">
              <a:solidFill>
                <a:srgbClr val="C0000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01: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Key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Value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대한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부분은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Node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클래스와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동일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03: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리턴하는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getRoot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메소드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04</a:t>
            </a:r>
            <a:r>
              <a:rPr lang="en-US" altLang="ko-KR" sz="2400" dirty="0">
                <a:latin typeface="Cambria Math" panose="02040503050406030204" pitchFamily="18" charset="0"/>
                <a:cs typeface="Cambria Math" panose="02040503050406030204" pitchFamily="18" charset="0"/>
              </a:rPr>
              <a:t>∼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06: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BST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클래스의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생성자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이진탐색트리의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기본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연산에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대한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메소드들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선언</a:t>
            </a:r>
            <a:endParaRPr lang="ko-KR" altLang="en-US" sz="2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35" y="3602722"/>
            <a:ext cx="8497936" cy="2841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157448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24347" y="667434"/>
            <a:ext cx="791005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err="1" smtClean="0"/>
              <a:t>fixUp</a:t>
            </a:r>
            <a:r>
              <a:rPr lang="en-US" altLang="ko-KR" sz="2400" dirty="0"/>
              <a:t>() </a:t>
            </a:r>
            <a:r>
              <a:rPr lang="ko-KR" altLang="ko-KR" sz="2400" dirty="0" err="1">
                <a:latin typeface="Calibri" panose="020F0502020204030204" pitchFamily="34" charset="0"/>
              </a:rPr>
              <a:t>메소드는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레드블랙트리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규칙에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어긋난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부분을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수정</a:t>
            </a:r>
            <a:endParaRPr lang="ko-KR" altLang="en-US" sz="2400" dirty="0"/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357" y="1628876"/>
            <a:ext cx="8286033" cy="17042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7309354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13748"/>
            <a:ext cx="8856984" cy="180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257580"/>
            <a:ext cx="8856984" cy="208823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직사각형 5"/>
          <p:cNvSpPr/>
          <p:nvPr/>
        </p:nvSpPr>
        <p:spPr>
          <a:xfrm>
            <a:off x="285135" y="555638"/>
            <a:ext cx="64499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sz="2400" dirty="0" smtClean="0"/>
              <a:t>[</a:t>
            </a:r>
            <a:r>
              <a:rPr lang="ko-KR" altLang="en-US" sz="2400" dirty="0" smtClean="0"/>
              <a:t>예제</a:t>
            </a:r>
            <a:r>
              <a:rPr lang="en-US" sz="2400" dirty="0" smtClean="0"/>
              <a:t>] </a:t>
            </a:r>
            <a:r>
              <a:rPr lang="en-US" sz="2400" dirty="0"/>
              <a:t>deleteMin() </a:t>
            </a:r>
            <a:r>
              <a:rPr lang="ko-KR" altLang="en-US" sz="2400" dirty="0" smtClean="0"/>
              <a:t>의 </a:t>
            </a:r>
            <a:r>
              <a:rPr lang="ko-KR" altLang="en-US" sz="2400" dirty="0" smtClean="0">
                <a:latin typeface="Calibri"/>
                <a:ea typeface="맑은 고딕"/>
              </a:rPr>
              <a:t>수행</a:t>
            </a:r>
            <a:r>
              <a:rPr lang="ko-KR" altLang="en-US" sz="2400" dirty="0" smtClean="0"/>
              <a:t> </a:t>
            </a:r>
            <a:r>
              <a:rPr lang="ko-KR" altLang="en-US" sz="2400" dirty="0">
                <a:latin typeface="Calibri"/>
                <a:ea typeface="맑은 고딕"/>
              </a:rPr>
              <a:t>과정</a:t>
            </a:r>
            <a:endParaRPr lang="en-US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63896432"/>
      </p:ext>
    </p:extLst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 err="1" smtClean="0"/>
              <a:t>수행시간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en-US" altLang="ko-KR" sz="2400" dirty="0" smtClean="0"/>
              <a:t>LLRB</a:t>
            </a:r>
            <a:r>
              <a:rPr lang="ko-KR" altLang="ko-KR" sz="2400" dirty="0" smtClean="0"/>
              <a:t>트리에서 </a:t>
            </a:r>
            <a:r>
              <a:rPr lang="ko-KR" altLang="ko-KR" sz="2400" dirty="0"/>
              <a:t>삽입과 삭제 연산은 공통적으로 루트노드부터 탐색을 시작하여 이파리까지 내려가고</a:t>
            </a:r>
            <a:r>
              <a:rPr lang="en-US" altLang="ko-KR" sz="2400" dirty="0"/>
              <a:t>, </a:t>
            </a:r>
            <a:r>
              <a:rPr lang="ko-KR" altLang="ko-KR" sz="2400" dirty="0"/>
              <a:t>다시 루트노드까지 거슬러 올라온다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ko-KR" altLang="ko-KR" sz="2400" dirty="0" smtClean="0"/>
              <a:t>트리를 </a:t>
            </a:r>
            <a:r>
              <a:rPr lang="ko-KR" altLang="ko-KR" sz="2400" dirty="0"/>
              <a:t>한 층 내려갈 때나 올라갈 때에 수행되는 연산은 각각 </a:t>
            </a:r>
            <a:r>
              <a:rPr lang="en-US" altLang="ko-KR" sz="2400" dirty="0"/>
              <a:t>O(1) </a:t>
            </a:r>
            <a:r>
              <a:rPr lang="ko-KR" altLang="ko-KR" sz="2400" dirty="0"/>
              <a:t>시간 밖에 소요되지 않으므로 삽입과 삭제 연산의 </a:t>
            </a:r>
            <a:r>
              <a:rPr lang="ko-KR" altLang="ko-KR" sz="2400" dirty="0" err="1"/>
              <a:t>수행시간은</a:t>
            </a:r>
            <a:r>
              <a:rPr lang="ko-KR" altLang="ko-KR" sz="2400" dirty="0"/>
              <a:t> 각각 </a:t>
            </a:r>
            <a:r>
              <a:rPr lang="ko-KR" altLang="ko-KR" sz="2400" dirty="0" smtClean="0">
                <a:solidFill>
                  <a:srgbClr val="3333FF"/>
                </a:solidFill>
              </a:rPr>
              <a:t>트리의 </a:t>
            </a:r>
            <a:r>
              <a:rPr lang="ko-KR" altLang="ko-KR" sz="2400" dirty="0">
                <a:solidFill>
                  <a:srgbClr val="3333FF"/>
                </a:solidFill>
              </a:rPr>
              <a:t>높이에 </a:t>
            </a:r>
            <a:r>
              <a:rPr lang="ko-KR" altLang="ko-KR" sz="2400" dirty="0" smtClean="0">
                <a:solidFill>
                  <a:srgbClr val="3333FF"/>
                </a:solidFill>
              </a:rPr>
              <a:t>비례</a:t>
            </a:r>
            <a:endParaRPr lang="ko-KR" altLang="ko-KR" sz="2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altLang="ko-KR" sz="2400" dirty="0"/>
              <a:t> </a:t>
            </a:r>
            <a:r>
              <a:rPr lang="en-US" altLang="ko-KR" sz="2400" dirty="0" smtClean="0"/>
              <a:t>N</a:t>
            </a:r>
            <a:r>
              <a:rPr lang="ko-KR" altLang="ko-KR" sz="2400" dirty="0"/>
              <a:t>개의 노드를 갖는 레드블랙트리의 높이</a:t>
            </a:r>
            <a:r>
              <a:rPr lang="en-US" altLang="ko-KR" sz="2400" dirty="0"/>
              <a:t> h</a:t>
            </a:r>
            <a:r>
              <a:rPr lang="ko-KR" altLang="ko-KR" sz="2400" dirty="0" smtClean="0"/>
              <a:t>는</a:t>
            </a:r>
            <a:r>
              <a:rPr lang="en-US" altLang="ko-KR" sz="2400" dirty="0" smtClean="0"/>
              <a:t> </a:t>
            </a:r>
            <a:r>
              <a:rPr lang="en-US" altLang="ko-KR" sz="2400" dirty="0" smtClean="0">
                <a:solidFill>
                  <a:srgbClr val="FF0000"/>
                </a:solidFill>
              </a:rPr>
              <a:t>2log</a:t>
            </a:r>
            <a:r>
              <a:rPr lang="en-US" altLang="ko-KR" sz="2400" baseline="-25000" dirty="0" smtClean="0">
                <a:solidFill>
                  <a:srgbClr val="FF0000"/>
                </a:solidFill>
              </a:rPr>
              <a:t> </a:t>
            </a:r>
            <a:r>
              <a:rPr lang="en-US" altLang="ko-KR" sz="2400" dirty="0">
                <a:solidFill>
                  <a:srgbClr val="FF0000"/>
                </a:solidFill>
              </a:rPr>
              <a:t>N</a:t>
            </a:r>
            <a:r>
              <a:rPr lang="en-US" altLang="ko-KR" sz="2400" dirty="0"/>
              <a:t> </a:t>
            </a:r>
            <a:r>
              <a:rPr lang="ko-KR" altLang="ko-KR" sz="2400" dirty="0"/>
              <a:t>보다 크지 않다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  <a:p>
            <a:pPr lvl="1">
              <a:buFontTx/>
              <a:buChar char="-"/>
            </a:pPr>
            <a:r>
              <a:rPr lang="ko-KR" altLang="ko-KR" sz="2200" dirty="0" smtClean="0"/>
              <a:t>루트부터 </a:t>
            </a:r>
            <a:r>
              <a:rPr lang="ko-KR" altLang="ko-KR" sz="2200" dirty="0"/>
              <a:t>이파리까지 블랙 </a:t>
            </a:r>
            <a:r>
              <a:rPr lang="en-US" altLang="ko-KR" sz="2200" dirty="0"/>
              <a:t>link </a:t>
            </a:r>
            <a:r>
              <a:rPr lang="ko-KR" altLang="ko-KR" sz="2200" dirty="0"/>
              <a:t>수가 동일하므로 레드 노드가 없는 경우에는 </a:t>
            </a:r>
            <a:r>
              <a:rPr lang="en-US" altLang="ko-KR" sz="2200" dirty="0"/>
              <a:t>h = log N</a:t>
            </a:r>
            <a:r>
              <a:rPr lang="ko-KR" altLang="ko-KR" sz="2200" dirty="0"/>
              <a:t>이며</a:t>
            </a:r>
            <a:r>
              <a:rPr lang="en-US" altLang="ko-KR" sz="2200" dirty="0"/>
              <a:t>, </a:t>
            </a:r>
            <a:r>
              <a:rPr lang="ko-KR" altLang="ko-KR" sz="2200" dirty="0"/>
              <a:t>레드 노드가 최대로 많이 트리에 있는 경우에도 레드 </a:t>
            </a:r>
            <a:r>
              <a:rPr lang="en-US" altLang="ko-KR" sz="2200" dirty="0"/>
              <a:t>link</a:t>
            </a:r>
            <a:r>
              <a:rPr lang="ko-KR" altLang="ko-KR" sz="2200" dirty="0"/>
              <a:t>가 연속해서 존재할 수 없으므로 </a:t>
            </a:r>
            <a:r>
              <a:rPr lang="en-US" altLang="ko-KR" sz="2200" dirty="0"/>
              <a:t>h ≤ </a:t>
            </a:r>
            <a:r>
              <a:rPr lang="en-US" altLang="ko-KR" sz="2200" dirty="0">
                <a:solidFill>
                  <a:srgbClr val="3333FF"/>
                </a:solidFill>
              </a:rPr>
              <a:t>2log N</a:t>
            </a:r>
            <a:r>
              <a:rPr lang="ko-KR" altLang="ko-KR" sz="2200" dirty="0"/>
              <a:t>이다</a:t>
            </a:r>
            <a:r>
              <a:rPr lang="en-US" altLang="ko-KR" sz="2200" dirty="0"/>
              <a:t>. </a:t>
            </a:r>
            <a:endParaRPr lang="ko-KR" altLang="ko-KR" sz="2200" dirty="0"/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07481877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응용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ko-KR" altLang="ko-KR" dirty="0"/>
              <a:t>레드블랙트리는 반드시 제한된 시간 내에 연산이 수행되어야 하는 경우에 매우 적합한 자료구조이다</a:t>
            </a:r>
            <a:r>
              <a:rPr lang="en-US" altLang="ko-KR" dirty="0"/>
              <a:t>. </a:t>
            </a:r>
            <a:endParaRPr lang="en-US" altLang="ko-KR" dirty="0" smtClean="0"/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ko-KR" altLang="ko-KR" dirty="0" smtClean="0"/>
              <a:t>실제 응용사례로는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logN</a:t>
            </a:r>
            <a:r>
              <a:rPr lang="en-US" altLang="ko-KR" dirty="0" smtClean="0"/>
              <a:t> </a:t>
            </a:r>
            <a:r>
              <a:rPr lang="ko-KR" altLang="ko-KR" dirty="0" smtClean="0"/>
              <a:t>시간보다 </a:t>
            </a:r>
            <a:r>
              <a:rPr lang="ko-KR" altLang="ko-KR" dirty="0"/>
              <a:t>조금이라도 </a:t>
            </a:r>
            <a:r>
              <a:rPr lang="ko-KR" altLang="en-US" dirty="0" smtClean="0"/>
              <a:t>지체될</a:t>
            </a:r>
            <a:r>
              <a:rPr lang="en-US" altLang="ko-KR" dirty="0" smtClean="0"/>
              <a:t> </a:t>
            </a:r>
            <a:r>
              <a:rPr lang="ko-KR" altLang="ko-KR" dirty="0" smtClean="0"/>
              <a:t>경우 </a:t>
            </a:r>
            <a:r>
              <a:rPr lang="ko-KR" altLang="ko-KR" dirty="0"/>
              <a:t>매우 치명적인 상황을 야기할 수 있는 </a:t>
            </a:r>
            <a:endParaRPr lang="en-US" altLang="ko-KR" dirty="0" smtClean="0"/>
          </a:p>
          <a:p>
            <a:pPr lvl="1">
              <a:lnSpc>
                <a:spcPct val="100000"/>
              </a:lnSpc>
              <a:spcAft>
                <a:spcPts val="1200"/>
              </a:spcAft>
              <a:buFontTx/>
              <a:buChar char="-"/>
            </a:pPr>
            <a:r>
              <a:rPr lang="ko-KR" altLang="ko-KR" dirty="0" smtClean="0"/>
              <a:t>항공 </a:t>
            </a:r>
            <a:r>
              <a:rPr lang="ko-KR" altLang="ko-KR" dirty="0"/>
              <a:t>교통 관제</a:t>
            </a:r>
            <a:r>
              <a:rPr lang="en-US" altLang="ko-KR" dirty="0"/>
              <a:t>(Air Traffic Control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lvl="1">
              <a:lnSpc>
                <a:spcPct val="100000"/>
              </a:lnSpc>
              <a:spcAft>
                <a:spcPts val="1200"/>
              </a:spcAft>
              <a:buFontTx/>
              <a:buChar char="-"/>
            </a:pPr>
            <a:r>
              <a:rPr lang="ko-KR" altLang="ko-KR" dirty="0" smtClean="0"/>
              <a:t>핵발전소의 </a:t>
            </a:r>
            <a:r>
              <a:rPr lang="ko-KR" altLang="ko-KR" dirty="0"/>
              <a:t>원자로</a:t>
            </a:r>
            <a:r>
              <a:rPr lang="en-US" altLang="ko-KR" dirty="0"/>
              <a:t>(Nuclear Reactor) </a:t>
            </a:r>
            <a:r>
              <a:rPr lang="ko-KR" altLang="ko-KR" dirty="0" smtClean="0"/>
              <a:t>제어</a:t>
            </a:r>
            <a:endParaRPr lang="en-US" altLang="ko-KR" dirty="0" smtClean="0"/>
          </a:p>
          <a:p>
            <a:pPr lvl="1">
              <a:lnSpc>
                <a:spcPct val="100000"/>
              </a:lnSpc>
              <a:spcAft>
                <a:spcPts val="1200"/>
              </a:spcAft>
              <a:buFontTx/>
              <a:buChar char="-"/>
            </a:pPr>
            <a:r>
              <a:rPr lang="ko-KR" altLang="ko-KR" dirty="0" smtClean="0"/>
              <a:t>심장박동 </a:t>
            </a:r>
            <a:r>
              <a:rPr lang="ko-KR" altLang="ko-KR" dirty="0" err="1" smtClean="0"/>
              <a:t>조정장치</a:t>
            </a:r>
            <a:r>
              <a:rPr lang="en-US" altLang="ko-KR" dirty="0"/>
              <a:t>(Pacemakers) </a:t>
            </a:r>
            <a:r>
              <a:rPr lang="ko-KR" altLang="ko-KR" dirty="0" smtClean="0"/>
              <a:t>등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85279747"/>
      </p:ext>
    </p:extLst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81664" y="1224481"/>
            <a:ext cx="7536426" cy="31806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2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레드블랙트리는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자바의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java.util.TreeMap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java.util.TreeSet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기본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자료구조로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사용되며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++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표준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라이브러리인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map, </a:t>
            </a:r>
            <a:r>
              <a:rPr lang="en-US" altLang="ko-KR" sz="24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multimap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, set, multiset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사용되고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리눅스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(Linux)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운영체제의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스케줄러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에서도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레드블랙트리가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활용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575610003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619433" y="4707194"/>
            <a:ext cx="8190270" cy="142434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5.5 </a:t>
            </a:r>
            <a:r>
              <a:rPr lang="en-US" altLang="ko-KR" dirty="0"/>
              <a:t>B-</a:t>
            </a:r>
            <a:r>
              <a:rPr lang="ko-KR" altLang="ko-KR" dirty="0"/>
              <a:t>트리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ko-KR" dirty="0" smtClean="0"/>
              <a:t>다수의 </a:t>
            </a:r>
            <a:r>
              <a:rPr lang="ko-KR" altLang="ko-KR" dirty="0"/>
              <a:t>키를 가진 노드로 구성되어 </a:t>
            </a:r>
            <a:r>
              <a:rPr lang="ko-KR" altLang="ko-KR" dirty="0" err="1">
                <a:solidFill>
                  <a:srgbClr val="3333FF"/>
                </a:solidFill>
              </a:rPr>
              <a:t>다방향</a:t>
            </a:r>
            <a:r>
              <a:rPr lang="ko-KR" altLang="ko-KR" dirty="0">
                <a:solidFill>
                  <a:srgbClr val="3333FF"/>
                </a:solidFill>
              </a:rPr>
              <a:t> 탐색</a:t>
            </a:r>
            <a:r>
              <a:rPr lang="en-US" altLang="ko-KR" dirty="0">
                <a:solidFill>
                  <a:srgbClr val="3333FF"/>
                </a:solidFill>
              </a:rPr>
              <a:t>(Multiway Search)</a:t>
            </a:r>
            <a:r>
              <a:rPr lang="ko-KR" altLang="ko-KR" dirty="0"/>
              <a:t>이 가능한 </a:t>
            </a:r>
            <a:r>
              <a:rPr lang="ko-KR" altLang="ko-KR" dirty="0">
                <a:solidFill>
                  <a:srgbClr val="3333FF"/>
                </a:solidFill>
              </a:rPr>
              <a:t>균형 </a:t>
            </a:r>
            <a:r>
              <a:rPr lang="ko-KR" altLang="ko-KR" dirty="0" smtClean="0">
                <a:solidFill>
                  <a:srgbClr val="3333FF"/>
                </a:solidFill>
              </a:rPr>
              <a:t>트리</a:t>
            </a:r>
            <a:endParaRPr lang="en-US" altLang="ko-KR" dirty="0" smtClean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dirty="0" smtClean="0"/>
              <a:t>2-3</a:t>
            </a:r>
            <a:r>
              <a:rPr lang="ko-KR" altLang="ko-KR" dirty="0" smtClean="0"/>
              <a:t>트리는</a:t>
            </a:r>
            <a:r>
              <a:rPr lang="en-US" altLang="ko-KR" dirty="0" smtClean="0"/>
              <a:t> B-</a:t>
            </a:r>
            <a:r>
              <a:rPr lang="ko-KR" altLang="ko-KR" dirty="0"/>
              <a:t>트리의 일종으로 노드에 키가 </a:t>
            </a:r>
            <a:r>
              <a:rPr lang="en-US" altLang="ko-KR" dirty="0" smtClean="0"/>
              <a:t>2</a:t>
            </a:r>
            <a:r>
              <a:rPr lang="ko-KR" altLang="ko-KR" dirty="0" smtClean="0"/>
              <a:t> </a:t>
            </a:r>
            <a:r>
              <a:rPr lang="ko-KR" altLang="ko-KR" dirty="0"/>
              <a:t>개까지 있을 수 있는 </a:t>
            </a:r>
            <a:r>
              <a:rPr lang="ko-KR" altLang="ko-KR" dirty="0" smtClean="0"/>
              <a:t>트리</a:t>
            </a:r>
            <a:endParaRPr lang="en-US" altLang="ko-KR" dirty="0" smtClean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dirty="0" smtClean="0"/>
              <a:t>B-</a:t>
            </a:r>
            <a:r>
              <a:rPr lang="ko-KR" altLang="ko-KR" dirty="0"/>
              <a:t>트리는 대용량의 데이터를 위해 </a:t>
            </a:r>
            <a:r>
              <a:rPr lang="ko-KR" altLang="ko-KR" dirty="0" smtClean="0"/>
              <a:t>고안</a:t>
            </a:r>
            <a:r>
              <a:rPr lang="ko-KR" altLang="en-US" dirty="0" smtClean="0"/>
              <a:t>되어</a:t>
            </a:r>
            <a:r>
              <a:rPr lang="ko-KR" altLang="ko-KR" dirty="0" smtClean="0"/>
              <a:t> </a:t>
            </a:r>
            <a:r>
              <a:rPr lang="ko-KR" altLang="ko-KR" dirty="0"/>
              <a:t>주로 </a:t>
            </a:r>
            <a:r>
              <a:rPr lang="ko-KR" altLang="ko-KR" dirty="0" smtClean="0"/>
              <a:t>데이터베이스</a:t>
            </a:r>
            <a:r>
              <a:rPr lang="ko-KR" altLang="en-US" dirty="0" smtClean="0"/>
              <a:t>에 사용</a:t>
            </a:r>
            <a:endParaRPr lang="en-US" altLang="ko-KR" dirty="0" smtClean="0"/>
          </a:p>
        </p:txBody>
      </p:sp>
      <p:sp>
        <p:nvSpPr>
          <p:cNvPr id="4" name="직사각형 3"/>
          <p:cNvSpPr/>
          <p:nvPr/>
        </p:nvSpPr>
        <p:spPr>
          <a:xfrm>
            <a:off x="712838" y="4777319"/>
            <a:ext cx="8096865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 smtClean="0">
                <a:solidFill>
                  <a:srgbClr val="3333FF"/>
                </a:solidFill>
                <a:latin typeface="맑은 고딕" panose="020B0503020000020004" pitchFamily="50" charset="-127"/>
                <a:cs typeface="Times New Roman" panose="02020603050405020304" pitchFamily="18" charset="0"/>
              </a:rPr>
              <a:t>[</a:t>
            </a:r>
            <a:r>
              <a:rPr lang="ko-KR" altLang="ko-KR" sz="2400" dirty="0" smtClean="0">
                <a:solidFill>
                  <a:srgbClr val="3333FF"/>
                </a:solidFill>
                <a:cs typeface="Times New Roman" panose="02020603050405020304" pitchFamily="18" charset="0"/>
              </a:rPr>
              <a:t>핵심아이디어</a:t>
            </a:r>
            <a:r>
              <a:rPr lang="en-US" altLang="ko-KR" sz="2400" dirty="0" smtClean="0">
                <a:solidFill>
                  <a:srgbClr val="3333FF"/>
                </a:solidFill>
                <a:cs typeface="Times New Roman" panose="02020603050405020304" pitchFamily="18" charset="0"/>
              </a:rPr>
              <a:t>]</a:t>
            </a:r>
            <a:r>
              <a:rPr lang="en-US" altLang="ko-KR" sz="2400" dirty="0" smtClean="0">
                <a:solidFill>
                  <a:srgbClr val="339933"/>
                </a:solidFill>
                <a:cs typeface="Times New Roman" panose="02020603050405020304" pitchFamily="18" charset="0"/>
              </a:rPr>
              <a:t> </a:t>
            </a:r>
          </a:p>
          <a:p>
            <a:pPr>
              <a:spcBef>
                <a:spcPts val="1200"/>
              </a:spcBef>
            </a:pPr>
            <a:r>
              <a:rPr lang="ko-KR" altLang="ko-KR" sz="2400" dirty="0" smtClean="0">
                <a:solidFill>
                  <a:srgbClr val="339933"/>
                </a:solidFill>
                <a:cs typeface="Times New Roman" panose="02020603050405020304" pitchFamily="18" charset="0"/>
              </a:rPr>
              <a:t>노드에 </a:t>
            </a:r>
            <a:r>
              <a:rPr lang="ko-KR" altLang="ko-KR" sz="2400" dirty="0">
                <a:solidFill>
                  <a:srgbClr val="339933"/>
                </a:solidFill>
                <a:cs typeface="Times New Roman" panose="02020603050405020304" pitchFamily="18" charset="0"/>
              </a:rPr>
              <a:t>수백에서 수천 개의 키를 저장하여 트리의 높이를 </a:t>
            </a:r>
            <a:r>
              <a:rPr lang="ko-KR" altLang="ko-KR" sz="2400" dirty="0" smtClean="0">
                <a:solidFill>
                  <a:srgbClr val="339933"/>
                </a:solidFill>
                <a:cs typeface="Times New Roman" panose="02020603050405020304" pitchFamily="18" charset="0"/>
              </a:rPr>
              <a:t>낮추자</a:t>
            </a:r>
            <a:r>
              <a:rPr lang="en-US" altLang="ko-KR" sz="2400" dirty="0" smtClean="0">
                <a:solidFill>
                  <a:srgbClr val="339933"/>
                </a:solidFill>
                <a:cs typeface="Times New Roman" panose="02020603050405020304" pitchFamily="18" charset="0"/>
              </a:rPr>
              <a:t>.</a:t>
            </a:r>
            <a:endParaRPr lang="ko-KR" altLang="en-US" sz="2400" dirty="0">
              <a:solidFill>
                <a:srgbClr val="33993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9111945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91496" y="881103"/>
            <a:ext cx="7821561" cy="16730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just">
              <a:lnSpc>
                <a:spcPct val="107000"/>
              </a:lnSpc>
              <a:spcAft>
                <a:spcPts val="0"/>
              </a:spcAft>
            </a:pPr>
            <a:r>
              <a:rPr lang="en-US" altLang="ko-KR" sz="2400" dirty="0" smtClean="0">
                <a:solidFill>
                  <a:srgbClr val="0066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 smtClean="0">
                <a:solidFill>
                  <a:srgbClr val="0066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정의</a:t>
            </a:r>
            <a:r>
              <a:rPr lang="en-US" altLang="ko-KR" sz="2400" dirty="0">
                <a:solidFill>
                  <a:srgbClr val="0066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US" altLang="ko-KR" sz="24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차수가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인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B-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트리는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모든 이파리노드들은 동일한 깊이를 갖는다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ko-KR" altLang="ko-KR" sz="2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각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내부노드의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자식 수는 </a:t>
            </a:r>
            <a:r>
              <a:rPr lang="en-US" altLang="ko-KR" sz="2400" dirty="0">
                <a:latin typeface="맑은 고딕" panose="020B0503020000020004" pitchFamily="50" charset="-127"/>
                <a:cs typeface="Times New Roman" panose="02020603050405020304" pitchFamily="18" charset="0"/>
                <a:sym typeface="Symbol" panose="05050102010706020507" pitchFamily="18" charset="2"/>
              </a:rPr>
              <a:t></a:t>
            </a:r>
            <a:r>
              <a:rPr lang="en-US" altLang="ko-KR" sz="24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M/2</a:t>
            </a:r>
            <a:r>
              <a:rPr lang="en-US" altLang="ko-KR" sz="2400" dirty="0">
                <a:latin typeface="맑은 고딕" panose="020B0503020000020004" pitchFamily="50" charset="-127"/>
                <a:cs typeface="Times New Roman" panose="02020603050405020304" pitchFamily="18" charset="0"/>
                <a:sym typeface="Symbol" panose="05050102010706020507" pitchFamily="18" charset="2"/>
              </a:rPr>
              <a:t></a:t>
            </a:r>
            <a:r>
              <a:rPr lang="en-US" altLang="ko-KR" sz="24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이상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M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이하이다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lvl="0" indent="-342900" algn="just">
              <a:lnSpc>
                <a:spcPct val="107000"/>
              </a:lnSpc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ko-KR" altLang="ko-KR" sz="2400" dirty="0" err="1" smtClean="0">
                <a:cs typeface="Times New Roman" panose="02020603050405020304" pitchFamily="18" charset="0"/>
              </a:rPr>
              <a:t>루트노드의</a:t>
            </a:r>
            <a:r>
              <a:rPr lang="ko-KR" altLang="ko-KR" sz="2400" dirty="0" smtClean="0"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cs typeface="Times New Roman" panose="02020603050405020304" pitchFamily="18" charset="0"/>
              </a:rPr>
              <a:t>자식 수는</a:t>
            </a:r>
            <a:r>
              <a:rPr lang="en-US" altLang="ko-KR" sz="2400" dirty="0">
                <a:cs typeface="Times New Roman" panose="02020603050405020304" pitchFamily="18" charset="0"/>
              </a:rPr>
              <a:t> 2 </a:t>
            </a:r>
            <a:r>
              <a:rPr lang="ko-KR" altLang="ko-KR" sz="2400" dirty="0">
                <a:cs typeface="Times New Roman" panose="02020603050405020304" pitchFamily="18" charset="0"/>
              </a:rPr>
              <a:t>이상이다</a:t>
            </a:r>
            <a:r>
              <a:rPr lang="en-US" altLang="ko-KR" sz="2400" dirty="0">
                <a:cs typeface="Times New Roman" panose="02020603050405020304" pitchFamily="18" charset="0"/>
              </a:rPr>
              <a:t>.</a:t>
            </a:r>
            <a:endParaRPr lang="ko-KR" altLang="en-US" sz="2400" dirty="0"/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496" y="3434110"/>
            <a:ext cx="7539171" cy="212111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5188675"/>
      </p:ext>
    </p:extLst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Box 27"/>
          <p:cNvSpPr txBox="1">
            <a:spLocks noChangeArrowheads="1"/>
          </p:cNvSpPr>
          <p:nvPr/>
        </p:nvSpPr>
        <p:spPr bwMode="auto">
          <a:xfrm>
            <a:off x="3905126" y="5373216"/>
            <a:ext cx="450850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31076" name="Line 4"/>
          <p:cNvSpPr>
            <a:spLocks noChangeShapeType="1"/>
          </p:cNvSpPr>
          <p:nvPr/>
        </p:nvSpPr>
        <p:spPr bwMode="auto">
          <a:xfrm flipH="1">
            <a:off x="768277" y="4391818"/>
            <a:ext cx="1139576" cy="981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31077" name="Line 5"/>
          <p:cNvSpPr>
            <a:spLocks noChangeShapeType="1"/>
          </p:cNvSpPr>
          <p:nvPr/>
        </p:nvSpPr>
        <p:spPr bwMode="auto">
          <a:xfrm flipH="1">
            <a:off x="1858640" y="4458493"/>
            <a:ext cx="481013" cy="1012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31078" name="Line 6"/>
          <p:cNvSpPr>
            <a:spLocks noChangeShapeType="1"/>
          </p:cNvSpPr>
          <p:nvPr/>
        </p:nvSpPr>
        <p:spPr bwMode="auto">
          <a:xfrm>
            <a:off x="2771452" y="4463256"/>
            <a:ext cx="678061" cy="909637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31079" name="Line 7"/>
          <p:cNvSpPr>
            <a:spLocks noChangeShapeType="1"/>
          </p:cNvSpPr>
          <p:nvPr/>
        </p:nvSpPr>
        <p:spPr bwMode="auto">
          <a:xfrm flipH="1">
            <a:off x="5076379" y="4391818"/>
            <a:ext cx="863600" cy="11334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31080" name="Line 8"/>
          <p:cNvSpPr>
            <a:spLocks noChangeShapeType="1"/>
          </p:cNvSpPr>
          <p:nvPr/>
        </p:nvSpPr>
        <p:spPr bwMode="auto">
          <a:xfrm flipH="1">
            <a:off x="6372200" y="4458493"/>
            <a:ext cx="0" cy="106680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31081" name="Line 9"/>
          <p:cNvSpPr>
            <a:spLocks noChangeShapeType="1"/>
          </p:cNvSpPr>
          <p:nvPr/>
        </p:nvSpPr>
        <p:spPr bwMode="auto">
          <a:xfrm>
            <a:off x="6732141" y="4391818"/>
            <a:ext cx="1080219" cy="98107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31082" name="Line 10"/>
          <p:cNvSpPr>
            <a:spLocks noChangeShapeType="1"/>
          </p:cNvSpPr>
          <p:nvPr/>
        </p:nvSpPr>
        <p:spPr bwMode="auto">
          <a:xfrm flipH="1">
            <a:off x="2771774" y="3598068"/>
            <a:ext cx="1539875" cy="47942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31083" name="Line 11"/>
          <p:cNvSpPr>
            <a:spLocks noChangeShapeType="1"/>
          </p:cNvSpPr>
          <p:nvPr/>
        </p:nvSpPr>
        <p:spPr bwMode="auto">
          <a:xfrm>
            <a:off x="4762500" y="3598068"/>
            <a:ext cx="1609279" cy="4794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62828" name="Text Box 12"/>
          <p:cNvSpPr txBox="1">
            <a:spLocks noChangeArrowheads="1"/>
          </p:cNvSpPr>
          <p:nvPr/>
        </p:nvSpPr>
        <p:spPr bwMode="auto">
          <a:xfrm>
            <a:off x="4311650" y="3239293"/>
            <a:ext cx="450850" cy="360363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29" name="Text Box 13"/>
          <p:cNvSpPr txBox="1">
            <a:spLocks noChangeArrowheads="1"/>
          </p:cNvSpPr>
          <p:nvPr/>
        </p:nvSpPr>
        <p:spPr bwMode="auto">
          <a:xfrm>
            <a:off x="1885628" y="4077493"/>
            <a:ext cx="454025" cy="360363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30" name="Text Box 14"/>
          <p:cNvSpPr txBox="1">
            <a:spLocks noChangeArrowheads="1"/>
          </p:cNvSpPr>
          <p:nvPr/>
        </p:nvSpPr>
        <p:spPr bwMode="auto">
          <a:xfrm>
            <a:off x="2339653" y="4077493"/>
            <a:ext cx="450850" cy="360363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31" name="Text Box 15"/>
          <p:cNvSpPr txBox="1">
            <a:spLocks noChangeArrowheads="1"/>
          </p:cNvSpPr>
          <p:nvPr/>
        </p:nvSpPr>
        <p:spPr bwMode="auto">
          <a:xfrm>
            <a:off x="5917754" y="4077493"/>
            <a:ext cx="454025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32" name="Text Box 16"/>
          <p:cNvSpPr txBox="1">
            <a:spLocks noChangeArrowheads="1"/>
          </p:cNvSpPr>
          <p:nvPr/>
        </p:nvSpPr>
        <p:spPr bwMode="auto">
          <a:xfrm>
            <a:off x="6371779" y="4077493"/>
            <a:ext cx="452438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80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33" name="Text Box 17"/>
          <p:cNvSpPr txBox="1">
            <a:spLocks noChangeArrowheads="1"/>
          </p:cNvSpPr>
          <p:nvPr/>
        </p:nvSpPr>
        <p:spPr bwMode="auto">
          <a:xfrm>
            <a:off x="323528" y="5372893"/>
            <a:ext cx="454025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162834" name="Text Box 18"/>
          <p:cNvSpPr txBox="1">
            <a:spLocks noChangeArrowheads="1"/>
          </p:cNvSpPr>
          <p:nvPr/>
        </p:nvSpPr>
        <p:spPr bwMode="auto">
          <a:xfrm>
            <a:off x="777553" y="5372893"/>
            <a:ext cx="452438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35" name="Text Box 19"/>
          <p:cNvSpPr txBox="1">
            <a:spLocks noChangeArrowheads="1"/>
          </p:cNvSpPr>
          <p:nvPr/>
        </p:nvSpPr>
        <p:spPr bwMode="auto">
          <a:xfrm>
            <a:off x="1476053" y="5372893"/>
            <a:ext cx="454025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36" name="Text Box 20"/>
          <p:cNvSpPr txBox="1">
            <a:spLocks noChangeArrowheads="1"/>
          </p:cNvSpPr>
          <p:nvPr/>
        </p:nvSpPr>
        <p:spPr bwMode="auto">
          <a:xfrm>
            <a:off x="1930078" y="5372893"/>
            <a:ext cx="450850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40" name="Text Box 24"/>
          <p:cNvSpPr txBox="1">
            <a:spLocks noChangeArrowheads="1"/>
          </p:cNvSpPr>
          <p:nvPr/>
        </p:nvSpPr>
        <p:spPr bwMode="auto">
          <a:xfrm>
            <a:off x="7122418" y="5372893"/>
            <a:ext cx="454025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85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41" name="Text Box 25"/>
          <p:cNvSpPr txBox="1">
            <a:spLocks noChangeArrowheads="1"/>
          </p:cNvSpPr>
          <p:nvPr/>
        </p:nvSpPr>
        <p:spPr bwMode="auto">
          <a:xfrm>
            <a:off x="7576443" y="5372893"/>
            <a:ext cx="452438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90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42" name="Text Box 26"/>
          <p:cNvSpPr txBox="1">
            <a:spLocks noChangeArrowheads="1"/>
          </p:cNvSpPr>
          <p:nvPr/>
        </p:nvSpPr>
        <p:spPr bwMode="auto">
          <a:xfrm>
            <a:off x="7986018" y="5372893"/>
            <a:ext cx="455613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95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44" name="Text Box 28"/>
          <p:cNvSpPr txBox="1">
            <a:spLocks noChangeArrowheads="1"/>
          </p:cNvSpPr>
          <p:nvPr/>
        </p:nvSpPr>
        <p:spPr bwMode="auto">
          <a:xfrm>
            <a:off x="4716587" y="5372893"/>
            <a:ext cx="454025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45" name="Text Box 29"/>
          <p:cNvSpPr txBox="1">
            <a:spLocks noChangeArrowheads="1"/>
          </p:cNvSpPr>
          <p:nvPr/>
        </p:nvSpPr>
        <p:spPr bwMode="auto">
          <a:xfrm>
            <a:off x="5170612" y="5372893"/>
            <a:ext cx="450850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46" name="Text Box 30"/>
          <p:cNvSpPr txBox="1">
            <a:spLocks noChangeArrowheads="1"/>
          </p:cNvSpPr>
          <p:nvPr/>
        </p:nvSpPr>
        <p:spPr bwMode="auto">
          <a:xfrm>
            <a:off x="5917754" y="5372893"/>
            <a:ext cx="455613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2847" name="Text Box 31"/>
          <p:cNvSpPr txBox="1">
            <a:spLocks noChangeArrowheads="1"/>
          </p:cNvSpPr>
          <p:nvPr/>
        </p:nvSpPr>
        <p:spPr bwMode="auto">
          <a:xfrm>
            <a:off x="6373367" y="5372893"/>
            <a:ext cx="450850" cy="360363"/>
          </a:xfrm>
          <a:prstGeom prst="rect">
            <a:avLst/>
          </a:prstGeom>
          <a:solidFill>
            <a:srgbClr val="FFFF00"/>
          </a:solidFill>
          <a:ln w="19050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32" name="Text Box 24"/>
          <p:cNvSpPr txBox="1">
            <a:spLocks noChangeArrowheads="1"/>
          </p:cNvSpPr>
          <p:nvPr/>
        </p:nvSpPr>
        <p:spPr bwMode="auto">
          <a:xfrm>
            <a:off x="2585914" y="5373216"/>
            <a:ext cx="454025" cy="360363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33" name="Text Box 25"/>
          <p:cNvSpPr txBox="1">
            <a:spLocks noChangeArrowheads="1"/>
          </p:cNvSpPr>
          <p:nvPr/>
        </p:nvSpPr>
        <p:spPr bwMode="auto">
          <a:xfrm>
            <a:off x="3039939" y="5373216"/>
            <a:ext cx="452438" cy="360363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34" name="Text Box 26"/>
          <p:cNvSpPr txBox="1">
            <a:spLocks noChangeArrowheads="1"/>
          </p:cNvSpPr>
          <p:nvPr/>
        </p:nvSpPr>
        <p:spPr bwMode="auto">
          <a:xfrm>
            <a:off x="3449514" y="5373216"/>
            <a:ext cx="455613" cy="360363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18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49356" y="393461"/>
            <a:ext cx="25539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ko-KR" sz="2800" dirty="0" smtClean="0">
                <a:solidFill>
                  <a:srgbClr val="C00000"/>
                </a:solidFill>
              </a:rPr>
              <a:t>5.5.1 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</a:rPr>
              <a:t>탐색</a:t>
            </a:r>
            <a:r>
              <a:rPr lang="ko-KR" altLang="ko-KR" sz="2800" dirty="0">
                <a:solidFill>
                  <a:srgbClr val="C00000"/>
                </a:solidFill>
              </a:rPr>
              <a:t> 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</a:rPr>
              <a:t>연산</a:t>
            </a:r>
            <a:endParaRPr lang="ko-KR" altLang="ko-KR" sz="2800" dirty="0">
              <a:solidFill>
                <a:srgbClr val="C00000"/>
              </a:solidFill>
              <a:effectLst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549356" y="1191396"/>
            <a:ext cx="803597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B-</a:t>
            </a:r>
            <a:r>
              <a:rPr lang="ko-KR" altLang="ko-KR" sz="2400" dirty="0">
                <a:latin typeface="Calibri" panose="020F0502020204030204" pitchFamily="34" charset="0"/>
              </a:rPr>
              <a:t>트리에서의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탐색은</a:t>
            </a:r>
            <a:r>
              <a:rPr lang="ko-KR" altLang="ko-KR" sz="2400" dirty="0" smtClean="0"/>
              <a:t> </a:t>
            </a:r>
            <a:r>
              <a:rPr lang="ko-KR" altLang="ko-KR" sz="2400" dirty="0" err="1" smtClean="0">
                <a:latin typeface="Calibri" panose="020F0502020204030204" pitchFamily="34" charset="0"/>
              </a:rPr>
              <a:t>루트로부터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시작된다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방문한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각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노드에서는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탐색하고자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하는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키들을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비교하여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적절한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서브트리를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탐색</a:t>
            </a:r>
            <a:endParaRPr lang="en-US" altLang="ko-KR" sz="2400" dirty="0" smtClean="0"/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단</a:t>
            </a:r>
            <a:r>
              <a:rPr lang="en-US" altLang="ko-KR" sz="2400" dirty="0"/>
              <a:t>, B-</a:t>
            </a:r>
            <a:r>
              <a:rPr lang="ko-KR" altLang="ko-KR" sz="2400" dirty="0">
                <a:latin typeface="Calibri" panose="020F0502020204030204" pitchFamily="34" charset="0"/>
              </a:rPr>
              <a:t>트리의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일반적으로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수백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개가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넘는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가지므로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각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노드에서는</a:t>
            </a:r>
            <a:r>
              <a:rPr lang="ko-KR" altLang="ko-KR" sz="2400" dirty="0"/>
              <a:t> </a:t>
            </a:r>
            <a:r>
              <a:rPr lang="ko-KR" altLang="ko-KR" sz="2400" dirty="0" err="1">
                <a:solidFill>
                  <a:srgbClr val="3333FF"/>
                </a:solidFill>
                <a:latin typeface="Calibri" panose="020F0502020204030204" pitchFamily="34" charset="0"/>
              </a:rPr>
              <a:t>이진탐색</a:t>
            </a:r>
            <a:r>
              <a:rPr lang="ko-KR" altLang="ko-KR" sz="2400" dirty="0" err="1">
                <a:latin typeface="Calibri" panose="020F0502020204030204" pitchFamily="34" charset="0"/>
              </a:rPr>
              <a:t>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수행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64984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10371" y="658450"/>
            <a:ext cx="25539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ko-KR" sz="2800" dirty="0" smtClean="0">
                <a:solidFill>
                  <a:srgbClr val="C00000"/>
                </a:solidFill>
              </a:rPr>
              <a:t>5.5.2 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</a:rPr>
              <a:t>삽입</a:t>
            </a:r>
            <a:r>
              <a:rPr lang="ko-KR" altLang="ko-KR" sz="2800" dirty="0">
                <a:solidFill>
                  <a:srgbClr val="C00000"/>
                </a:solidFill>
              </a:rPr>
              <a:t> 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</a:rPr>
              <a:t>연산</a:t>
            </a:r>
            <a:endParaRPr lang="ko-KR" altLang="ko-KR" sz="2800" dirty="0">
              <a:solidFill>
                <a:srgbClr val="C00000"/>
              </a:solidFill>
              <a:effectLst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85906" y="1553692"/>
            <a:ext cx="8669603" cy="51398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B-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트리에서의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탐색과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동일한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과정을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거쳐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저장되어야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이파리노드를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찾는다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이파리노드에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수용할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공간이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있다면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키들이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u="sng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정렬</a:t>
            </a:r>
            <a:r>
              <a:rPr lang="en-US" altLang="ko-KR" sz="2400" u="sng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u="sng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상태를</a:t>
            </a:r>
            <a:r>
              <a:rPr lang="ko-KR" altLang="ko-KR" sz="2400" u="sng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u="sng" dirty="0">
                <a:latin typeface="Calibri" panose="020F0502020204030204" pitchFamily="34" charset="0"/>
                <a:cs typeface="Times New Roman" panose="02020603050405020304" pitchFamily="18" charset="0"/>
              </a:rPr>
              <a:t>유지하도록</a:t>
            </a:r>
            <a:r>
              <a:rPr lang="ko-KR" altLang="ko-KR" sz="2400" u="sng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u="sng" dirty="0">
                <a:latin typeface="Calibri" panose="020F0502020204030204" pitchFamily="34" charset="0"/>
                <a:cs typeface="Times New Roman" panose="02020603050405020304" pitchFamily="18" charset="0"/>
              </a:rPr>
              <a:t>새</a:t>
            </a:r>
            <a:r>
              <a:rPr lang="ko-KR" altLang="ko-KR" sz="2400" u="sng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u="sng" dirty="0">
                <a:latin typeface="Calibri" panose="020F0502020204030204" pitchFamily="34" charset="0"/>
                <a:cs typeface="Times New Roman" panose="02020603050405020304" pitchFamily="18" charset="0"/>
              </a:rPr>
              <a:t>키를</a:t>
            </a:r>
            <a:r>
              <a:rPr lang="ko-KR" altLang="ko-KR" sz="2400" u="sng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u="sng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endParaRPr lang="en-US" altLang="ko-KR" sz="2400" u="sng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이파리노드가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M-1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가지고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있으면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M-1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키들과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중에서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중간값이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중간키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부모노드로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올려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보내고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남은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M-1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키들을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1/2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씩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나누어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각각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별도의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저장한다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분리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(Split) </a:t>
            </a:r>
            <a:r>
              <a:rPr lang="ko-KR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연산</a:t>
            </a:r>
            <a:r>
              <a:rPr lang="en-US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00524231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3" name="Text Box 31"/>
          <p:cNvSpPr txBox="1">
            <a:spLocks noChangeArrowheads="1"/>
          </p:cNvSpPr>
          <p:nvPr/>
        </p:nvSpPr>
        <p:spPr bwMode="auto">
          <a:xfrm>
            <a:off x="619918" y="698946"/>
            <a:ext cx="6408737" cy="523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905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ko-KR" altLang="en-US" smtClean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삽입</a:t>
            </a:r>
            <a:r>
              <a:rPr kumimoji="0" lang="en-US" altLang="ko-KR" sz="2400" dirty="0" smtClean="0">
                <a:solidFill>
                  <a:srgbClr val="C00000"/>
                </a:solidFill>
                <a:cs typeface="Times New Roman" panose="02020603050405020304" pitchFamily="18" charset="0"/>
              </a:rPr>
              <a:t> </a:t>
            </a:r>
            <a:r>
              <a:rPr kumimoji="0" lang="en-US" altLang="ko-KR" sz="2400" dirty="0">
                <a:solidFill>
                  <a:srgbClr val="C00000"/>
                </a:solidFill>
                <a:cs typeface="Times New Roman" panose="02020603050405020304" pitchFamily="18" charset="0"/>
              </a:rPr>
              <a:t>45 </a:t>
            </a:r>
          </a:p>
        </p:txBody>
      </p:sp>
      <p:sp>
        <p:nvSpPr>
          <p:cNvPr id="174084" name="Text Box 32"/>
          <p:cNvSpPr txBox="1">
            <a:spLocks noChangeArrowheads="1"/>
          </p:cNvSpPr>
          <p:nvPr/>
        </p:nvSpPr>
        <p:spPr bwMode="auto">
          <a:xfrm>
            <a:off x="4554538" y="19887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085" name="Text Box 33"/>
          <p:cNvSpPr txBox="1">
            <a:spLocks noChangeArrowheads="1"/>
          </p:cNvSpPr>
          <p:nvPr/>
        </p:nvSpPr>
        <p:spPr bwMode="auto">
          <a:xfrm>
            <a:off x="493713" y="2852390"/>
            <a:ext cx="481012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174086" name="Text Box 34"/>
          <p:cNvSpPr txBox="1">
            <a:spLocks noChangeArrowheads="1"/>
          </p:cNvSpPr>
          <p:nvPr/>
        </p:nvSpPr>
        <p:spPr bwMode="auto">
          <a:xfrm>
            <a:off x="974725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174087" name="Text Box 35"/>
          <p:cNvSpPr txBox="1">
            <a:spLocks noChangeArrowheads="1"/>
          </p:cNvSpPr>
          <p:nvPr/>
        </p:nvSpPr>
        <p:spPr bwMode="auto">
          <a:xfrm>
            <a:off x="3203575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</a:p>
        </p:txBody>
      </p:sp>
      <p:sp>
        <p:nvSpPr>
          <p:cNvPr id="174088" name="Text Box 36"/>
          <p:cNvSpPr txBox="1">
            <a:spLocks noChangeArrowheads="1"/>
          </p:cNvSpPr>
          <p:nvPr/>
        </p:nvSpPr>
        <p:spPr bwMode="auto">
          <a:xfrm>
            <a:off x="4886325" y="2852390"/>
            <a:ext cx="479425" cy="360362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174089" name="Text Box 37"/>
          <p:cNvSpPr txBox="1">
            <a:spLocks noChangeArrowheads="1"/>
          </p:cNvSpPr>
          <p:nvPr/>
        </p:nvSpPr>
        <p:spPr bwMode="auto">
          <a:xfrm>
            <a:off x="4122738" y="19887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42346" name="Line 38"/>
          <p:cNvSpPr>
            <a:spLocks noChangeShapeType="1"/>
          </p:cNvSpPr>
          <p:nvPr/>
        </p:nvSpPr>
        <p:spPr bwMode="auto">
          <a:xfrm flipH="1">
            <a:off x="2266950" y="2349153"/>
            <a:ext cx="1898650" cy="5032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42347" name="Line 39"/>
          <p:cNvSpPr>
            <a:spLocks noChangeShapeType="1"/>
          </p:cNvSpPr>
          <p:nvPr/>
        </p:nvSpPr>
        <p:spPr bwMode="auto">
          <a:xfrm flipH="1">
            <a:off x="3949700" y="2349153"/>
            <a:ext cx="649287" cy="5032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74092" name="Text Box 40"/>
          <p:cNvSpPr txBox="1">
            <a:spLocks noChangeArrowheads="1"/>
          </p:cNvSpPr>
          <p:nvPr/>
        </p:nvSpPr>
        <p:spPr bwMode="auto">
          <a:xfrm>
            <a:off x="1863725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093" name="Text Box 41"/>
          <p:cNvSpPr txBox="1">
            <a:spLocks noChangeArrowheads="1"/>
          </p:cNvSpPr>
          <p:nvPr/>
        </p:nvSpPr>
        <p:spPr bwMode="auto">
          <a:xfrm>
            <a:off x="3635375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174094" name="Text Box 42"/>
          <p:cNvSpPr txBox="1">
            <a:spLocks noChangeArrowheads="1"/>
          </p:cNvSpPr>
          <p:nvPr/>
        </p:nvSpPr>
        <p:spPr bwMode="auto">
          <a:xfrm>
            <a:off x="6183313" y="2852390"/>
            <a:ext cx="477837" cy="360362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42351" name="Line 43"/>
          <p:cNvSpPr>
            <a:spLocks noChangeShapeType="1"/>
          </p:cNvSpPr>
          <p:nvPr/>
        </p:nvSpPr>
        <p:spPr bwMode="auto">
          <a:xfrm>
            <a:off x="5002214" y="2347565"/>
            <a:ext cx="730250" cy="503238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74096" name="Text Box 44"/>
          <p:cNvSpPr txBox="1">
            <a:spLocks noChangeArrowheads="1"/>
          </p:cNvSpPr>
          <p:nvPr/>
        </p:nvSpPr>
        <p:spPr bwMode="auto">
          <a:xfrm>
            <a:off x="2293938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7</a:t>
            </a:r>
          </a:p>
        </p:txBody>
      </p:sp>
      <p:sp>
        <p:nvSpPr>
          <p:cNvPr id="174097" name="Text Box 45"/>
          <p:cNvSpPr txBox="1">
            <a:spLocks noChangeArrowheads="1"/>
          </p:cNvSpPr>
          <p:nvPr/>
        </p:nvSpPr>
        <p:spPr bwMode="auto">
          <a:xfrm>
            <a:off x="5011738" y="19887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098" name="Text Box 46"/>
          <p:cNvSpPr txBox="1">
            <a:spLocks noChangeArrowheads="1"/>
          </p:cNvSpPr>
          <p:nvPr/>
        </p:nvSpPr>
        <p:spPr bwMode="auto">
          <a:xfrm>
            <a:off x="4094163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174099" name="Text Box 47"/>
          <p:cNvSpPr txBox="1">
            <a:spLocks noChangeArrowheads="1"/>
          </p:cNvSpPr>
          <p:nvPr/>
        </p:nvSpPr>
        <p:spPr bwMode="auto">
          <a:xfrm>
            <a:off x="7046913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00" name="Text Box 48"/>
          <p:cNvSpPr txBox="1">
            <a:spLocks noChangeArrowheads="1"/>
          </p:cNvSpPr>
          <p:nvPr/>
        </p:nvSpPr>
        <p:spPr bwMode="auto">
          <a:xfrm>
            <a:off x="8342313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42357" name="Line 49"/>
          <p:cNvSpPr>
            <a:spLocks noChangeShapeType="1"/>
          </p:cNvSpPr>
          <p:nvPr/>
        </p:nvSpPr>
        <p:spPr bwMode="auto">
          <a:xfrm>
            <a:off x="5462588" y="2349153"/>
            <a:ext cx="2466974" cy="501649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74102" name="Text Box 50"/>
          <p:cNvSpPr txBox="1">
            <a:spLocks noChangeArrowheads="1"/>
          </p:cNvSpPr>
          <p:nvPr/>
        </p:nvSpPr>
        <p:spPr bwMode="auto">
          <a:xfrm>
            <a:off x="3662363" y="19887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42359" name="Line 51"/>
          <p:cNvSpPr>
            <a:spLocks noChangeShapeType="1"/>
          </p:cNvSpPr>
          <p:nvPr/>
        </p:nvSpPr>
        <p:spPr bwMode="auto">
          <a:xfrm flipH="1">
            <a:off x="971550" y="2349153"/>
            <a:ext cx="2762250" cy="50323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74104" name="Text Box 52"/>
          <p:cNvSpPr txBox="1">
            <a:spLocks noChangeArrowheads="1"/>
          </p:cNvSpPr>
          <p:nvPr/>
        </p:nvSpPr>
        <p:spPr bwMode="auto">
          <a:xfrm>
            <a:off x="5318125" y="2852390"/>
            <a:ext cx="477837" cy="360362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05" name="Text Box 53"/>
          <p:cNvSpPr txBox="1">
            <a:spLocks noChangeArrowheads="1"/>
          </p:cNvSpPr>
          <p:nvPr/>
        </p:nvSpPr>
        <p:spPr bwMode="auto">
          <a:xfrm>
            <a:off x="5751513" y="2852390"/>
            <a:ext cx="477837" cy="360362"/>
          </a:xfrm>
          <a:prstGeom prst="rect">
            <a:avLst/>
          </a:prstGeom>
          <a:solidFill>
            <a:srgbClr val="FFFF00"/>
          </a:solidFill>
          <a:ln w="57150">
            <a:solidFill>
              <a:srgbClr val="FF0000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06" name="Text Box 54"/>
          <p:cNvSpPr txBox="1">
            <a:spLocks noChangeArrowheads="1"/>
          </p:cNvSpPr>
          <p:nvPr/>
        </p:nvSpPr>
        <p:spPr bwMode="auto">
          <a:xfrm>
            <a:off x="7478713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07" name="Text Box 55"/>
          <p:cNvSpPr txBox="1">
            <a:spLocks noChangeArrowheads="1"/>
          </p:cNvSpPr>
          <p:nvPr/>
        </p:nvSpPr>
        <p:spPr bwMode="auto">
          <a:xfrm>
            <a:off x="7910513" y="2852390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08" name="Text Box 56"/>
          <p:cNvSpPr txBox="1">
            <a:spLocks noChangeArrowheads="1"/>
          </p:cNvSpPr>
          <p:nvPr/>
        </p:nvSpPr>
        <p:spPr bwMode="auto">
          <a:xfrm>
            <a:off x="5940425" y="3355628"/>
            <a:ext cx="477837" cy="360362"/>
          </a:xfrm>
          <a:prstGeom prst="rect">
            <a:avLst/>
          </a:prstGeom>
          <a:solidFill>
            <a:srgbClr val="BAFEC0"/>
          </a:solidFill>
          <a:ln w="19050">
            <a:solidFill>
              <a:srgbClr val="05050B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174109" name="Text Box 59"/>
          <p:cNvSpPr txBox="1">
            <a:spLocks noChangeArrowheads="1"/>
          </p:cNvSpPr>
          <p:nvPr/>
        </p:nvSpPr>
        <p:spPr bwMode="auto">
          <a:xfrm>
            <a:off x="4067175" y="4867746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10" name="Text Box 60"/>
          <p:cNvSpPr txBox="1">
            <a:spLocks noChangeArrowheads="1"/>
          </p:cNvSpPr>
          <p:nvPr/>
        </p:nvSpPr>
        <p:spPr bwMode="auto">
          <a:xfrm>
            <a:off x="660400" y="5732934"/>
            <a:ext cx="481012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174111" name="Text Box 61"/>
          <p:cNvSpPr txBox="1">
            <a:spLocks noChangeArrowheads="1"/>
          </p:cNvSpPr>
          <p:nvPr/>
        </p:nvSpPr>
        <p:spPr bwMode="auto">
          <a:xfrm>
            <a:off x="1141413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174112" name="Text Box 62"/>
          <p:cNvSpPr txBox="1">
            <a:spLocks noChangeArrowheads="1"/>
          </p:cNvSpPr>
          <p:nvPr/>
        </p:nvSpPr>
        <p:spPr bwMode="auto">
          <a:xfrm>
            <a:off x="2914650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</a:p>
        </p:txBody>
      </p:sp>
      <p:sp>
        <p:nvSpPr>
          <p:cNvPr id="174113" name="Text Box 63"/>
          <p:cNvSpPr txBox="1">
            <a:spLocks noChangeArrowheads="1"/>
          </p:cNvSpPr>
          <p:nvPr/>
        </p:nvSpPr>
        <p:spPr bwMode="auto">
          <a:xfrm>
            <a:off x="4643438" y="5732934"/>
            <a:ext cx="479425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174114" name="Text Box 64"/>
          <p:cNvSpPr txBox="1">
            <a:spLocks noChangeArrowheads="1"/>
          </p:cNvSpPr>
          <p:nvPr/>
        </p:nvSpPr>
        <p:spPr bwMode="auto">
          <a:xfrm>
            <a:off x="2655888" y="48693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42371" name="Line 65"/>
          <p:cNvSpPr>
            <a:spLocks noChangeShapeType="1"/>
          </p:cNvSpPr>
          <p:nvPr/>
        </p:nvSpPr>
        <p:spPr bwMode="auto">
          <a:xfrm flipH="1">
            <a:off x="2266950" y="5228109"/>
            <a:ext cx="431800" cy="504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42372" name="Line 66"/>
          <p:cNvSpPr>
            <a:spLocks noChangeShapeType="1"/>
          </p:cNvSpPr>
          <p:nvPr/>
        </p:nvSpPr>
        <p:spPr bwMode="auto">
          <a:xfrm>
            <a:off x="3132138" y="5228109"/>
            <a:ext cx="431800" cy="504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74117" name="Text Box 67"/>
          <p:cNvSpPr txBox="1">
            <a:spLocks noChangeArrowheads="1"/>
          </p:cNvSpPr>
          <p:nvPr/>
        </p:nvSpPr>
        <p:spPr bwMode="auto">
          <a:xfrm>
            <a:off x="1836738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18" name="Text Box 68"/>
          <p:cNvSpPr txBox="1">
            <a:spLocks noChangeArrowheads="1"/>
          </p:cNvSpPr>
          <p:nvPr/>
        </p:nvSpPr>
        <p:spPr bwMode="auto">
          <a:xfrm>
            <a:off x="3346450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174119" name="Text Box 69"/>
          <p:cNvSpPr txBox="1">
            <a:spLocks noChangeArrowheads="1"/>
          </p:cNvSpPr>
          <p:nvPr/>
        </p:nvSpPr>
        <p:spPr bwMode="auto">
          <a:xfrm>
            <a:off x="6156325" y="5732934"/>
            <a:ext cx="477837" cy="360362"/>
          </a:xfrm>
          <a:prstGeom prst="rect">
            <a:avLst/>
          </a:prstGeom>
          <a:solidFill>
            <a:srgbClr val="BAFEC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142376" name="Line 70"/>
          <p:cNvSpPr>
            <a:spLocks noChangeShapeType="1"/>
          </p:cNvSpPr>
          <p:nvPr/>
        </p:nvSpPr>
        <p:spPr bwMode="auto">
          <a:xfrm>
            <a:off x="5795963" y="5228109"/>
            <a:ext cx="382264" cy="504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74121" name="Text Box 71"/>
          <p:cNvSpPr txBox="1">
            <a:spLocks noChangeArrowheads="1"/>
          </p:cNvSpPr>
          <p:nvPr/>
        </p:nvSpPr>
        <p:spPr bwMode="auto">
          <a:xfrm>
            <a:off x="2266950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7</a:t>
            </a:r>
          </a:p>
        </p:txBody>
      </p:sp>
      <p:sp>
        <p:nvSpPr>
          <p:cNvPr id="174122" name="Text Box 72"/>
          <p:cNvSpPr txBox="1">
            <a:spLocks noChangeArrowheads="1"/>
          </p:cNvSpPr>
          <p:nvPr/>
        </p:nvSpPr>
        <p:spPr bwMode="auto">
          <a:xfrm>
            <a:off x="5749925" y="4869334"/>
            <a:ext cx="477837" cy="360362"/>
          </a:xfrm>
          <a:prstGeom prst="rect">
            <a:avLst/>
          </a:prstGeom>
          <a:solidFill>
            <a:srgbClr val="E8EEFE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23" name="Text Box 73"/>
          <p:cNvSpPr txBox="1">
            <a:spLocks noChangeArrowheads="1"/>
          </p:cNvSpPr>
          <p:nvPr/>
        </p:nvSpPr>
        <p:spPr bwMode="auto">
          <a:xfrm>
            <a:off x="3805238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142382" name="Line 76"/>
          <p:cNvSpPr>
            <a:spLocks noChangeShapeType="1"/>
          </p:cNvSpPr>
          <p:nvPr/>
        </p:nvSpPr>
        <p:spPr bwMode="auto">
          <a:xfrm>
            <a:off x="6227762" y="5228109"/>
            <a:ext cx="1679575" cy="504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74127" name="Text Box 77"/>
          <p:cNvSpPr txBox="1">
            <a:spLocks noChangeArrowheads="1"/>
          </p:cNvSpPr>
          <p:nvPr/>
        </p:nvSpPr>
        <p:spPr bwMode="auto">
          <a:xfrm>
            <a:off x="2195513" y="48693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42384" name="Line 78"/>
          <p:cNvSpPr>
            <a:spLocks noChangeShapeType="1"/>
          </p:cNvSpPr>
          <p:nvPr/>
        </p:nvSpPr>
        <p:spPr bwMode="auto">
          <a:xfrm flipH="1">
            <a:off x="1114425" y="5228109"/>
            <a:ext cx="1081087" cy="504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74129" name="Text Box 79"/>
          <p:cNvSpPr txBox="1">
            <a:spLocks noChangeArrowheads="1"/>
          </p:cNvSpPr>
          <p:nvPr/>
        </p:nvSpPr>
        <p:spPr bwMode="auto">
          <a:xfrm>
            <a:off x="5075238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30" name="Text Box 80"/>
          <p:cNvSpPr txBox="1">
            <a:spLocks noChangeArrowheads="1"/>
          </p:cNvSpPr>
          <p:nvPr/>
        </p:nvSpPr>
        <p:spPr bwMode="auto">
          <a:xfrm>
            <a:off x="5724525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74133" name="Text Box 83"/>
          <p:cNvSpPr txBox="1">
            <a:spLocks noChangeArrowheads="1"/>
          </p:cNvSpPr>
          <p:nvPr/>
        </p:nvSpPr>
        <p:spPr bwMode="auto">
          <a:xfrm>
            <a:off x="5291138" y="4867746"/>
            <a:ext cx="477837" cy="360362"/>
          </a:xfrm>
          <a:prstGeom prst="rect">
            <a:avLst/>
          </a:prstGeom>
          <a:solidFill>
            <a:srgbClr val="FFCCFF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42390" name="Line 84"/>
          <p:cNvSpPr>
            <a:spLocks noChangeShapeType="1"/>
          </p:cNvSpPr>
          <p:nvPr/>
        </p:nvSpPr>
        <p:spPr bwMode="auto">
          <a:xfrm flipH="1">
            <a:off x="5075238" y="5228109"/>
            <a:ext cx="215900" cy="504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56" name="Text Box 47"/>
          <p:cNvSpPr txBox="1">
            <a:spLocks noChangeArrowheads="1"/>
          </p:cNvSpPr>
          <p:nvPr/>
        </p:nvSpPr>
        <p:spPr bwMode="auto">
          <a:xfrm>
            <a:off x="7047235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7" name="Text Box 48"/>
          <p:cNvSpPr txBox="1">
            <a:spLocks noChangeArrowheads="1"/>
          </p:cNvSpPr>
          <p:nvPr/>
        </p:nvSpPr>
        <p:spPr bwMode="auto">
          <a:xfrm>
            <a:off x="8342635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8" name="Text Box 54"/>
          <p:cNvSpPr txBox="1">
            <a:spLocks noChangeArrowheads="1"/>
          </p:cNvSpPr>
          <p:nvPr/>
        </p:nvSpPr>
        <p:spPr bwMode="auto">
          <a:xfrm>
            <a:off x="7479035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9" name="Text Box 55"/>
          <p:cNvSpPr txBox="1">
            <a:spLocks noChangeArrowheads="1"/>
          </p:cNvSpPr>
          <p:nvPr/>
        </p:nvSpPr>
        <p:spPr bwMode="auto">
          <a:xfrm>
            <a:off x="7910835" y="573293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57762" y="4482341"/>
            <a:ext cx="1144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latinLnBrk="1" hangingPunct="1"/>
            <a:r>
              <a:rPr lang="ko-KR" altLang="en-US" dirty="0" smtClean="0">
                <a:solidFill>
                  <a:srgbClr val="FF0000"/>
                </a:solidFill>
                <a:latin typeface="Calibri" panose="020F0502020204030204" pitchFamily="34" charset="0"/>
                <a:ea typeface="맑은 고딕" panose="020B0503020000020004" pitchFamily="50" charset="-127"/>
              </a:rPr>
              <a:t>중간키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545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5.1.2 </a:t>
            </a:r>
            <a:r>
              <a:rPr lang="ko-KR" altLang="ko-KR" dirty="0"/>
              <a:t>탐색 </a:t>
            </a:r>
            <a:r>
              <a:rPr lang="ko-KR" altLang="ko-KR" dirty="0" smtClean="0"/>
              <a:t>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553227"/>
            <a:ext cx="7886700" cy="4939013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ko-KR" sz="2400" dirty="0" smtClean="0"/>
              <a:t>탐색하고자 </a:t>
            </a:r>
            <a:r>
              <a:rPr lang="ko-KR" altLang="ko-KR" sz="2400" dirty="0"/>
              <a:t>하는</a:t>
            </a:r>
            <a:r>
              <a:rPr lang="en-US" altLang="ko-KR" sz="2400" dirty="0"/>
              <a:t> Key</a:t>
            </a:r>
            <a:r>
              <a:rPr lang="ko-KR" altLang="ko-KR" sz="2400" dirty="0"/>
              <a:t>가 </a:t>
            </a:r>
            <a:r>
              <a:rPr lang="en-US" altLang="ko-KR" sz="2400" dirty="0"/>
              <a:t>k</a:t>
            </a:r>
            <a:r>
              <a:rPr lang="ko-KR" altLang="ko-KR" sz="2400" dirty="0"/>
              <a:t>라면</a:t>
            </a:r>
            <a:r>
              <a:rPr lang="en-US" altLang="ko-KR" sz="2400" dirty="0"/>
              <a:t>, </a:t>
            </a:r>
            <a:r>
              <a:rPr lang="ko-KR" altLang="ko-KR" sz="2400" dirty="0" err="1">
                <a:solidFill>
                  <a:srgbClr val="3333FF"/>
                </a:solidFill>
              </a:rPr>
              <a:t>루트노드의</a:t>
            </a:r>
            <a:r>
              <a:rPr lang="en-US" altLang="ko-KR" sz="2400" dirty="0">
                <a:solidFill>
                  <a:srgbClr val="3333FF"/>
                </a:solidFill>
              </a:rPr>
              <a:t> id</a:t>
            </a:r>
            <a:r>
              <a:rPr lang="ko-KR" altLang="ko-KR" sz="2400" dirty="0">
                <a:solidFill>
                  <a:srgbClr val="3333FF"/>
                </a:solidFill>
              </a:rPr>
              <a:t>와 </a:t>
            </a:r>
            <a:r>
              <a:rPr lang="en-US" altLang="ko-KR" sz="2400" dirty="0">
                <a:solidFill>
                  <a:srgbClr val="3333FF"/>
                </a:solidFill>
              </a:rPr>
              <a:t>k</a:t>
            </a:r>
            <a:r>
              <a:rPr lang="ko-KR" altLang="ko-KR" sz="2400" dirty="0">
                <a:solidFill>
                  <a:srgbClr val="3333FF"/>
                </a:solidFill>
              </a:rPr>
              <a:t>를 비교</a:t>
            </a:r>
            <a:r>
              <a:rPr lang="ko-KR" altLang="ko-KR" sz="2400" dirty="0"/>
              <a:t>하는 것으로 탐색을 </a:t>
            </a:r>
            <a:r>
              <a:rPr lang="ko-KR" altLang="ko-KR" sz="2400" dirty="0" smtClean="0"/>
              <a:t>시작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en-US" altLang="ko-KR" sz="2400" dirty="0" smtClean="0"/>
              <a:t>id</a:t>
            </a:r>
            <a:r>
              <a:rPr lang="ko-KR" altLang="ko-KR" sz="2400" dirty="0"/>
              <a:t>가 </a:t>
            </a:r>
            <a:r>
              <a:rPr lang="en-US" altLang="ko-KR" sz="2400" dirty="0"/>
              <a:t>k </a:t>
            </a:r>
            <a:r>
              <a:rPr lang="ko-KR" altLang="ko-KR" sz="2400" dirty="0"/>
              <a:t>보다 작은 경우</a:t>
            </a:r>
            <a:r>
              <a:rPr lang="en-US" altLang="ko-KR" sz="2400" dirty="0"/>
              <a:t>, </a:t>
            </a:r>
            <a:r>
              <a:rPr lang="ko-KR" altLang="ko-KR" sz="2400" dirty="0"/>
              <a:t>루트의 왼쪽 </a:t>
            </a:r>
            <a:r>
              <a:rPr lang="ko-KR" altLang="ko-KR" sz="2400" dirty="0" smtClean="0"/>
              <a:t>서브트리에서</a:t>
            </a:r>
            <a:r>
              <a:rPr lang="en-US" altLang="ko-KR" sz="2400" dirty="0" smtClean="0"/>
              <a:t> k</a:t>
            </a:r>
            <a:r>
              <a:rPr lang="ko-KR" altLang="ko-KR" sz="2400" dirty="0"/>
              <a:t>를 찾고</a:t>
            </a:r>
            <a:r>
              <a:rPr lang="en-US" altLang="ko-KR" sz="2400" dirty="0"/>
              <a:t>, id</a:t>
            </a:r>
            <a:r>
              <a:rPr lang="ko-KR" altLang="ko-KR" sz="2400" dirty="0"/>
              <a:t>가 </a:t>
            </a:r>
            <a:r>
              <a:rPr lang="en-US" altLang="ko-KR" sz="2400" dirty="0"/>
              <a:t>k </a:t>
            </a:r>
            <a:r>
              <a:rPr lang="ko-KR" altLang="ko-KR" sz="2400" dirty="0"/>
              <a:t>보다 큰 경우에는 루트의 오른쪽 </a:t>
            </a:r>
            <a:r>
              <a:rPr lang="ko-KR" altLang="ko-KR" sz="2400" dirty="0" smtClean="0"/>
              <a:t>서브트리에서</a:t>
            </a:r>
            <a:r>
              <a:rPr lang="en-US" altLang="ko-KR" sz="2400" dirty="0" smtClean="0"/>
              <a:t> k</a:t>
            </a:r>
            <a:r>
              <a:rPr lang="ko-KR" altLang="ko-KR" sz="2400" dirty="0"/>
              <a:t>를 찾으며</a:t>
            </a:r>
            <a:r>
              <a:rPr lang="en-US" altLang="ko-KR" sz="2400" dirty="0"/>
              <a:t>, id</a:t>
            </a:r>
            <a:r>
              <a:rPr lang="ko-KR" altLang="ko-KR" sz="2400" dirty="0"/>
              <a:t>가 </a:t>
            </a:r>
            <a:r>
              <a:rPr lang="en-US" altLang="ko-KR" sz="2400" dirty="0"/>
              <a:t>k</a:t>
            </a:r>
            <a:r>
              <a:rPr lang="ko-KR" altLang="ko-KR" sz="2400" dirty="0"/>
              <a:t>와 같으면 탐색에 성공한 것이므로 해당 노드의 </a:t>
            </a:r>
            <a:r>
              <a:rPr lang="en-US" altLang="ko-KR" sz="2400" dirty="0"/>
              <a:t>Value, </a:t>
            </a:r>
            <a:r>
              <a:rPr lang="ko-KR" altLang="ko-KR" sz="2400" dirty="0"/>
              <a:t>즉</a:t>
            </a:r>
            <a:r>
              <a:rPr lang="en-US" altLang="ko-KR" sz="2400" dirty="0"/>
              <a:t>, name</a:t>
            </a:r>
            <a:r>
              <a:rPr lang="ko-KR" altLang="ko-KR" sz="2400" dirty="0"/>
              <a:t>을 </a:t>
            </a:r>
            <a:r>
              <a:rPr lang="ko-KR" altLang="ko-KR" sz="2400" dirty="0" smtClean="0"/>
              <a:t>리턴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왼쪽이나 </a:t>
            </a:r>
            <a:r>
              <a:rPr lang="ko-KR" altLang="ko-KR" sz="2400" dirty="0"/>
              <a:t>오른쪽 </a:t>
            </a:r>
            <a:r>
              <a:rPr lang="ko-KR" altLang="ko-KR" sz="2400" dirty="0" smtClean="0"/>
              <a:t>서브트리에서</a:t>
            </a:r>
            <a:r>
              <a:rPr lang="en-US" altLang="ko-KR" sz="2400" dirty="0" smtClean="0"/>
              <a:t> k</a:t>
            </a:r>
            <a:r>
              <a:rPr lang="ko-KR" altLang="ko-KR" sz="2400" dirty="0"/>
              <a:t>를 탐색하는 연산은 루트노드에서의 </a:t>
            </a:r>
            <a:r>
              <a:rPr lang="ko-KR" altLang="ko-KR" sz="2400" dirty="0" smtClean="0"/>
              <a:t>탐색</a:t>
            </a:r>
            <a:r>
              <a:rPr lang="en-US" altLang="ko-KR" sz="2400" dirty="0" smtClean="0"/>
              <a:t> </a:t>
            </a:r>
            <a:r>
              <a:rPr lang="ko-KR" altLang="ko-KR" sz="2400" dirty="0" smtClean="0"/>
              <a:t>연산과 동일</a:t>
            </a:r>
            <a:endParaRPr lang="ko-KR" altLang="ko-KR" sz="2400" dirty="0"/>
          </a:p>
          <a:p>
            <a:pPr>
              <a:lnSpc>
                <a:spcPct val="120000"/>
              </a:lnSpc>
            </a:pP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54839238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650568" y="1328509"/>
            <a:ext cx="7917085" cy="2136963"/>
            <a:chOff x="660400" y="3452277"/>
            <a:chExt cx="7917085" cy="2136963"/>
          </a:xfrm>
        </p:grpSpPr>
        <p:sp>
          <p:nvSpPr>
            <p:cNvPr id="174109" name="Text Box 59"/>
            <p:cNvSpPr txBox="1">
              <a:spLocks noChangeArrowheads="1"/>
            </p:cNvSpPr>
            <p:nvPr/>
          </p:nvSpPr>
          <p:spPr bwMode="auto">
            <a:xfrm>
              <a:off x="4053428" y="3452277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20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74110" name="Text Box 60"/>
            <p:cNvSpPr txBox="1">
              <a:spLocks noChangeArrowheads="1"/>
            </p:cNvSpPr>
            <p:nvPr/>
          </p:nvSpPr>
          <p:spPr bwMode="auto">
            <a:xfrm>
              <a:off x="660400" y="5228878"/>
              <a:ext cx="481012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74111" name="Text Box 61"/>
            <p:cNvSpPr txBox="1">
              <a:spLocks noChangeArrowheads="1"/>
            </p:cNvSpPr>
            <p:nvPr/>
          </p:nvSpPr>
          <p:spPr bwMode="auto">
            <a:xfrm>
              <a:off x="1141413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174112" name="Text Box 62"/>
            <p:cNvSpPr txBox="1">
              <a:spLocks noChangeArrowheads="1"/>
            </p:cNvSpPr>
            <p:nvPr/>
          </p:nvSpPr>
          <p:spPr bwMode="auto">
            <a:xfrm>
              <a:off x="2914650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Times New Roman" panose="02020603050405020304" pitchFamily="18" charset="0"/>
                </a:rPr>
                <a:t>12</a:t>
              </a:r>
            </a:p>
          </p:txBody>
        </p:sp>
        <p:sp>
          <p:nvSpPr>
            <p:cNvPr id="174113" name="Text Box 63"/>
            <p:cNvSpPr txBox="1">
              <a:spLocks noChangeArrowheads="1"/>
            </p:cNvSpPr>
            <p:nvPr/>
          </p:nvSpPr>
          <p:spPr bwMode="auto">
            <a:xfrm>
              <a:off x="4643438" y="5228878"/>
              <a:ext cx="479425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Times New Roman" panose="02020603050405020304" pitchFamily="18" charset="0"/>
                </a:rPr>
                <a:t>25</a:t>
              </a:r>
            </a:p>
          </p:txBody>
        </p:sp>
        <p:sp>
          <p:nvSpPr>
            <p:cNvPr id="174114" name="Text Box 64"/>
            <p:cNvSpPr txBox="1">
              <a:spLocks noChangeArrowheads="1"/>
            </p:cNvSpPr>
            <p:nvPr/>
          </p:nvSpPr>
          <p:spPr bwMode="auto">
            <a:xfrm>
              <a:off x="2243137" y="4363690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10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42371" name="Line 65"/>
            <p:cNvSpPr>
              <a:spLocks noChangeShapeType="1"/>
            </p:cNvSpPr>
            <p:nvPr/>
          </p:nvSpPr>
          <p:spPr bwMode="auto">
            <a:xfrm flipH="1">
              <a:off x="2266950" y="4724053"/>
              <a:ext cx="0" cy="5048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Tahoma" pitchFamily="34" charset="0"/>
              </a:endParaRPr>
            </a:p>
          </p:txBody>
        </p:sp>
        <p:sp>
          <p:nvSpPr>
            <p:cNvPr id="142372" name="Line 66"/>
            <p:cNvSpPr>
              <a:spLocks noChangeShapeType="1"/>
            </p:cNvSpPr>
            <p:nvPr/>
          </p:nvSpPr>
          <p:spPr bwMode="auto">
            <a:xfrm>
              <a:off x="2719386" y="4709577"/>
              <a:ext cx="844552" cy="51930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Tahoma" pitchFamily="34" charset="0"/>
              </a:endParaRPr>
            </a:p>
          </p:txBody>
        </p:sp>
        <p:sp>
          <p:nvSpPr>
            <p:cNvPr id="174117" name="Text Box 67"/>
            <p:cNvSpPr txBox="1">
              <a:spLocks noChangeArrowheads="1"/>
            </p:cNvSpPr>
            <p:nvPr/>
          </p:nvSpPr>
          <p:spPr bwMode="auto">
            <a:xfrm>
              <a:off x="1836738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6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74118" name="Text Box 68"/>
            <p:cNvSpPr txBox="1">
              <a:spLocks noChangeArrowheads="1"/>
            </p:cNvSpPr>
            <p:nvPr/>
          </p:nvSpPr>
          <p:spPr bwMode="auto">
            <a:xfrm>
              <a:off x="3346450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Times New Roman" panose="02020603050405020304" pitchFamily="18" charset="0"/>
                </a:rPr>
                <a:t>14</a:t>
              </a:r>
            </a:p>
          </p:txBody>
        </p:sp>
        <p:sp>
          <p:nvSpPr>
            <p:cNvPr id="174119" name="Text Box 69"/>
            <p:cNvSpPr txBox="1">
              <a:spLocks noChangeArrowheads="1"/>
            </p:cNvSpPr>
            <p:nvPr/>
          </p:nvSpPr>
          <p:spPr bwMode="auto">
            <a:xfrm>
              <a:off x="6161118" y="5228878"/>
              <a:ext cx="477837" cy="360362"/>
            </a:xfrm>
            <a:prstGeom prst="rect">
              <a:avLst/>
            </a:prstGeom>
            <a:solidFill>
              <a:srgbClr val="BAFEC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>
                  <a:solidFill>
                    <a:srgbClr val="090A15"/>
                  </a:solidFill>
                  <a:latin typeface="Times New Roman" panose="02020603050405020304" pitchFamily="18" charset="0"/>
                </a:rPr>
                <a:t>45</a:t>
              </a:r>
            </a:p>
          </p:txBody>
        </p:sp>
        <p:sp>
          <p:nvSpPr>
            <p:cNvPr id="142376" name="Line 70"/>
            <p:cNvSpPr>
              <a:spLocks noChangeShapeType="1"/>
            </p:cNvSpPr>
            <p:nvPr/>
          </p:nvSpPr>
          <p:spPr bwMode="auto">
            <a:xfrm flipH="1">
              <a:off x="6201445" y="4709577"/>
              <a:ext cx="0" cy="51930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Tahoma" pitchFamily="34" charset="0"/>
              </a:endParaRPr>
            </a:p>
          </p:txBody>
        </p:sp>
        <p:sp>
          <p:nvSpPr>
            <p:cNvPr id="174121" name="Text Box 71"/>
            <p:cNvSpPr txBox="1">
              <a:spLocks noChangeArrowheads="1"/>
            </p:cNvSpPr>
            <p:nvPr/>
          </p:nvSpPr>
          <p:spPr bwMode="auto">
            <a:xfrm>
              <a:off x="2266950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Times New Roman" panose="02020603050405020304" pitchFamily="18" charset="0"/>
                </a:rPr>
                <a:t>7</a:t>
              </a:r>
            </a:p>
          </p:txBody>
        </p:sp>
        <p:sp>
          <p:nvSpPr>
            <p:cNvPr id="174122" name="Text Box 72"/>
            <p:cNvSpPr txBox="1">
              <a:spLocks noChangeArrowheads="1"/>
            </p:cNvSpPr>
            <p:nvPr/>
          </p:nvSpPr>
          <p:spPr bwMode="auto">
            <a:xfrm>
              <a:off x="6182395" y="4365278"/>
              <a:ext cx="477837" cy="360362"/>
            </a:xfrm>
            <a:prstGeom prst="rect">
              <a:avLst/>
            </a:prstGeom>
            <a:solidFill>
              <a:srgbClr val="E8EEFE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50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74123" name="Text Box 73"/>
            <p:cNvSpPr txBox="1">
              <a:spLocks noChangeArrowheads="1"/>
            </p:cNvSpPr>
            <p:nvPr/>
          </p:nvSpPr>
          <p:spPr bwMode="auto">
            <a:xfrm>
              <a:off x="3805238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Times New Roman" panose="02020603050405020304" pitchFamily="18" charset="0"/>
                </a:rPr>
                <a:t>16</a:t>
              </a:r>
            </a:p>
          </p:txBody>
        </p:sp>
        <p:sp>
          <p:nvSpPr>
            <p:cNvPr id="142382" name="Line 76"/>
            <p:cNvSpPr>
              <a:spLocks noChangeShapeType="1"/>
            </p:cNvSpPr>
            <p:nvPr/>
          </p:nvSpPr>
          <p:spPr bwMode="auto">
            <a:xfrm>
              <a:off x="6633245" y="4709577"/>
              <a:ext cx="1034603" cy="51930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Tahoma" pitchFamily="34" charset="0"/>
              </a:endParaRPr>
            </a:p>
          </p:txBody>
        </p:sp>
        <p:sp>
          <p:nvSpPr>
            <p:cNvPr id="174127" name="Text Box 77"/>
            <p:cNvSpPr txBox="1">
              <a:spLocks noChangeArrowheads="1"/>
            </p:cNvSpPr>
            <p:nvPr/>
          </p:nvSpPr>
          <p:spPr bwMode="auto">
            <a:xfrm>
              <a:off x="1782762" y="4363690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5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42384" name="Line 78"/>
            <p:cNvSpPr>
              <a:spLocks noChangeShapeType="1"/>
            </p:cNvSpPr>
            <p:nvPr/>
          </p:nvSpPr>
          <p:spPr bwMode="auto">
            <a:xfrm flipH="1">
              <a:off x="1114425" y="4709577"/>
              <a:ext cx="659632" cy="51930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Tahoma" pitchFamily="34" charset="0"/>
              </a:endParaRPr>
            </a:p>
          </p:txBody>
        </p:sp>
        <p:sp>
          <p:nvSpPr>
            <p:cNvPr id="174129" name="Text Box 79"/>
            <p:cNvSpPr txBox="1">
              <a:spLocks noChangeArrowheads="1"/>
            </p:cNvSpPr>
            <p:nvPr/>
          </p:nvSpPr>
          <p:spPr bwMode="auto">
            <a:xfrm>
              <a:off x="5075238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30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74130" name="Text Box 80"/>
            <p:cNvSpPr txBox="1">
              <a:spLocks noChangeArrowheads="1"/>
            </p:cNvSpPr>
            <p:nvPr/>
          </p:nvSpPr>
          <p:spPr bwMode="auto">
            <a:xfrm>
              <a:off x="5729318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40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74133" name="Text Box 83"/>
            <p:cNvSpPr txBox="1">
              <a:spLocks noChangeArrowheads="1"/>
            </p:cNvSpPr>
            <p:nvPr/>
          </p:nvSpPr>
          <p:spPr bwMode="auto">
            <a:xfrm>
              <a:off x="5723608" y="4363690"/>
              <a:ext cx="477837" cy="360362"/>
            </a:xfrm>
            <a:prstGeom prst="rect">
              <a:avLst/>
            </a:prstGeom>
            <a:solidFill>
              <a:srgbClr val="FFCCFF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35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142390" name="Line 84"/>
            <p:cNvSpPr>
              <a:spLocks noChangeShapeType="1"/>
            </p:cNvSpPr>
            <p:nvPr/>
          </p:nvSpPr>
          <p:spPr bwMode="auto">
            <a:xfrm flipH="1">
              <a:off x="5075238" y="4709577"/>
              <a:ext cx="644202" cy="51930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Tahoma" pitchFamily="34" charset="0"/>
              </a:endParaRPr>
            </a:p>
          </p:txBody>
        </p:sp>
        <p:sp>
          <p:nvSpPr>
            <p:cNvPr id="56" name="Text Box 47"/>
            <p:cNvSpPr txBox="1">
              <a:spLocks noChangeArrowheads="1"/>
            </p:cNvSpPr>
            <p:nvPr/>
          </p:nvSpPr>
          <p:spPr bwMode="auto">
            <a:xfrm>
              <a:off x="6804248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55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7" name="Text Box 48"/>
            <p:cNvSpPr txBox="1">
              <a:spLocks noChangeArrowheads="1"/>
            </p:cNvSpPr>
            <p:nvPr/>
          </p:nvSpPr>
          <p:spPr bwMode="auto">
            <a:xfrm>
              <a:off x="8099648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70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8" name="Text Box 54"/>
            <p:cNvSpPr txBox="1">
              <a:spLocks noChangeArrowheads="1"/>
            </p:cNvSpPr>
            <p:nvPr/>
          </p:nvSpPr>
          <p:spPr bwMode="auto">
            <a:xfrm>
              <a:off x="7236048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60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9" name="Text Box 55"/>
            <p:cNvSpPr txBox="1">
              <a:spLocks noChangeArrowheads="1"/>
            </p:cNvSpPr>
            <p:nvPr/>
          </p:nvSpPr>
          <p:spPr bwMode="auto">
            <a:xfrm>
              <a:off x="7667848" y="5228878"/>
              <a:ext cx="477837" cy="360362"/>
            </a:xfrm>
            <a:prstGeom prst="rect">
              <a:avLst/>
            </a:prstGeom>
            <a:solidFill>
              <a:srgbClr val="FFFF00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Times New Roman" panose="02020603050405020304" pitchFamily="18" charset="0"/>
                </a:rPr>
                <a:t>65</a:t>
              </a:r>
              <a:endParaRPr kumimoji="0" lang="en-US" altLang="ko-KR" sz="2000" dirty="0">
                <a:solidFill>
                  <a:srgbClr val="090A15"/>
                </a:solidFill>
                <a:latin typeface="Times New Roman" panose="02020603050405020304" pitchFamily="18" charset="0"/>
              </a:endParaRPr>
            </a:p>
          </p:txBody>
        </p:sp>
        <p:sp>
          <p:nvSpPr>
            <p:cNvPr id="55" name="Line 76"/>
            <p:cNvSpPr>
              <a:spLocks noChangeShapeType="1"/>
            </p:cNvSpPr>
            <p:nvPr/>
          </p:nvSpPr>
          <p:spPr bwMode="auto">
            <a:xfrm>
              <a:off x="4531266" y="3812638"/>
              <a:ext cx="1237710" cy="549463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Tahoma" pitchFamily="34" charset="0"/>
              </a:endParaRPr>
            </a:p>
          </p:txBody>
        </p:sp>
        <p:sp>
          <p:nvSpPr>
            <p:cNvPr id="60" name="Line 78"/>
            <p:cNvSpPr>
              <a:spLocks noChangeShapeType="1"/>
            </p:cNvSpPr>
            <p:nvPr/>
          </p:nvSpPr>
          <p:spPr bwMode="auto">
            <a:xfrm flipH="1">
              <a:off x="2243135" y="3812638"/>
              <a:ext cx="1810291" cy="53657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Tahoma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3193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39868" y="550295"/>
            <a:ext cx="255390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5.5.3 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삭제</a:t>
            </a:r>
            <a:r>
              <a:rPr lang="ko-KR" altLang="ko-KR" sz="28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연산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94061" y="1408346"/>
            <a:ext cx="8315642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B-</a:t>
            </a:r>
            <a:r>
              <a:rPr lang="ko-KR" altLang="ko-KR" sz="2400" dirty="0">
                <a:latin typeface="Calibri" panose="020F0502020204030204" pitchFamily="34" charset="0"/>
              </a:rPr>
              <a:t>트리에서의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항상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이파리노드에서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이루어진다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만약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속한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이파리노드가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아니면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이진탐색트리의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유사하게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중위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선행자나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중위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후속자를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교환한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후에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이파리노드에서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수행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삭제는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이동</a:t>
            </a:r>
            <a:r>
              <a:rPr lang="en-US" altLang="ko-KR" sz="2400" dirty="0">
                <a:solidFill>
                  <a:srgbClr val="3333FF"/>
                </a:solidFill>
              </a:rPr>
              <a:t>(Transfer)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연산</a:t>
            </a:r>
            <a:r>
              <a:rPr lang="ko-KR" altLang="ko-KR" sz="2400" dirty="0">
                <a:latin typeface="Calibri" panose="020F0502020204030204" pitchFamily="34" charset="0"/>
              </a:rPr>
              <a:t>과</a:t>
            </a:r>
            <a:r>
              <a:rPr lang="ko-KR" altLang="ko-KR" sz="2400" dirty="0"/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통합</a:t>
            </a:r>
            <a:r>
              <a:rPr lang="en-US" altLang="ko-KR" sz="2400" dirty="0">
                <a:solidFill>
                  <a:srgbClr val="3333FF"/>
                </a:solidFill>
              </a:rPr>
              <a:t>(Fusion)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연산</a:t>
            </a:r>
            <a:r>
              <a:rPr lang="ko-KR" altLang="ko-KR" sz="2400" dirty="0">
                <a:latin typeface="Calibri" panose="020F0502020204030204" pitchFamily="34" charset="0"/>
              </a:rPr>
              <a:t>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사용</a:t>
            </a:r>
            <a:endParaRPr lang="ko-KR" altLang="ko-KR" sz="2400" dirty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>
                <a:solidFill>
                  <a:srgbClr val="3366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이동</a:t>
            </a:r>
            <a:r>
              <a:rPr lang="ko-KR" altLang="ko-KR" sz="2400" dirty="0">
                <a:solidFill>
                  <a:srgbClr val="3366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66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연산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이파리노드에서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삭제된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후에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</a:t>
            </a:r>
            <a:r>
              <a:rPr lang="en-US" altLang="ko-KR" sz="24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M/2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</a:t>
            </a:r>
            <a:r>
              <a:rPr lang="en-US" altLang="ko-KR" sz="24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-1</a:t>
            </a:r>
            <a:r>
              <a:rPr lang="ko-KR" altLang="ko-KR" sz="2400" dirty="0">
                <a:cs typeface="Times New Roman" panose="02020603050405020304" pitchFamily="18" charset="0"/>
              </a:rPr>
              <a:t>보다 작으면</a:t>
            </a:r>
            <a:r>
              <a:rPr lang="en-US" altLang="ko-KR" sz="2400" dirty="0"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cs typeface="Times New Roman" panose="02020603050405020304" pitchFamily="18" charset="0"/>
              </a:rPr>
              <a:t>자식 수가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</a:t>
            </a:r>
            <a:r>
              <a:rPr lang="en-US" altLang="ko-KR" sz="2400" dirty="0">
                <a:latin typeface="맑은 고딕" panose="020B0503020000020004" pitchFamily="50" charset="-127"/>
                <a:cs typeface="Times New Roman" panose="02020603050405020304" pitchFamily="18" charset="0"/>
              </a:rPr>
              <a:t>M/2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</a:t>
            </a:r>
            <a:r>
              <a:rPr lang="ko-KR" altLang="ko-KR" sz="2400" dirty="0">
                <a:cs typeface="Times New Roman" panose="02020603050405020304" pitchFamily="18" charset="0"/>
              </a:rPr>
              <a:t>보다 작게 되어 </a:t>
            </a:r>
            <a:r>
              <a:rPr lang="en-US" altLang="ko-KR" sz="2400" dirty="0">
                <a:cs typeface="Times New Roman" panose="02020603050405020304" pitchFamily="18" charset="0"/>
              </a:rPr>
              <a:t>B-</a:t>
            </a:r>
            <a:r>
              <a:rPr lang="ko-KR" altLang="ko-KR" sz="2400" dirty="0">
                <a:cs typeface="Times New Roman" panose="02020603050405020304" pitchFamily="18" charset="0"/>
              </a:rPr>
              <a:t>트리 조건을 </a:t>
            </a:r>
            <a:r>
              <a:rPr lang="ko-KR" altLang="ko-KR" sz="2400" dirty="0" smtClean="0">
                <a:cs typeface="Times New Roman" panose="02020603050405020304" pitchFamily="18" charset="0"/>
              </a:rPr>
              <a:t>위반</a:t>
            </a:r>
            <a:r>
              <a:rPr lang="en-US" altLang="ko-KR" sz="2400" dirty="0" smtClean="0">
                <a:cs typeface="Times New Roman" panose="02020603050405020304" pitchFamily="18" charset="0"/>
              </a:rPr>
              <a:t>.</a:t>
            </a:r>
            <a:r>
              <a:rPr lang="ko-KR" altLang="ko-KR" sz="2400" dirty="0" smtClean="0"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cs typeface="Times New Roman" panose="02020603050405020304" pitchFamily="18" charset="0"/>
              </a:rPr>
              <a:t>이 때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좌우의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형제노드들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중에서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도움을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노드로부터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부모노드를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통해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이동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6214489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755576" y="836712"/>
            <a:ext cx="7852618" cy="2136963"/>
            <a:chOff x="679822" y="1484784"/>
            <a:chExt cx="7852618" cy="2136963"/>
          </a:xfrm>
        </p:grpSpPr>
        <p:sp>
          <p:nvSpPr>
            <p:cNvPr id="174109" name="Text Box 59"/>
            <p:cNvSpPr txBox="1">
              <a:spLocks noChangeArrowheads="1"/>
            </p:cNvSpPr>
            <p:nvPr/>
          </p:nvSpPr>
          <p:spPr bwMode="auto">
            <a:xfrm>
              <a:off x="4004588" y="1484784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20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110" name="Text Box 60"/>
            <p:cNvSpPr txBox="1">
              <a:spLocks noChangeArrowheads="1"/>
            </p:cNvSpPr>
            <p:nvPr/>
          </p:nvSpPr>
          <p:spPr bwMode="auto">
            <a:xfrm>
              <a:off x="679822" y="3261385"/>
              <a:ext cx="412750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Calibri" panose="020F0502020204030204" pitchFamily="34" charset="0"/>
                </a:rPr>
                <a:t>1</a:t>
              </a:r>
            </a:p>
          </p:txBody>
        </p:sp>
        <p:sp>
          <p:nvSpPr>
            <p:cNvPr id="174111" name="Text Box 61"/>
            <p:cNvSpPr txBox="1">
              <a:spLocks noChangeArrowheads="1"/>
            </p:cNvSpPr>
            <p:nvPr/>
          </p:nvSpPr>
          <p:spPr bwMode="auto">
            <a:xfrm>
              <a:off x="1092574" y="3261385"/>
              <a:ext cx="412750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Calibri" panose="020F0502020204030204" pitchFamily="34" charset="0"/>
                </a:rPr>
                <a:t>2</a:t>
              </a:r>
            </a:p>
          </p:txBody>
        </p:sp>
        <p:sp>
          <p:nvSpPr>
            <p:cNvPr id="174112" name="Text Box 62"/>
            <p:cNvSpPr txBox="1">
              <a:spLocks noChangeArrowheads="1"/>
            </p:cNvSpPr>
            <p:nvPr/>
          </p:nvSpPr>
          <p:spPr bwMode="auto">
            <a:xfrm>
              <a:off x="2865810" y="3261385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Calibri" panose="020F0502020204030204" pitchFamily="34" charset="0"/>
                </a:rPr>
                <a:t>12</a:t>
              </a:r>
            </a:p>
          </p:txBody>
        </p:sp>
        <p:sp>
          <p:nvSpPr>
            <p:cNvPr id="174113" name="Text Box 63"/>
            <p:cNvSpPr txBox="1">
              <a:spLocks noChangeArrowheads="1"/>
            </p:cNvSpPr>
            <p:nvPr/>
          </p:nvSpPr>
          <p:spPr bwMode="auto">
            <a:xfrm>
              <a:off x="4594598" y="3261385"/>
              <a:ext cx="479425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Calibri" panose="020F0502020204030204" pitchFamily="34" charset="0"/>
                </a:rPr>
                <a:t>25</a:t>
              </a:r>
            </a:p>
          </p:txBody>
        </p:sp>
        <p:sp>
          <p:nvSpPr>
            <p:cNvPr id="174114" name="Text Box 64"/>
            <p:cNvSpPr txBox="1">
              <a:spLocks noChangeArrowheads="1"/>
            </p:cNvSpPr>
            <p:nvPr/>
          </p:nvSpPr>
          <p:spPr bwMode="auto">
            <a:xfrm>
              <a:off x="2194297" y="2396197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10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2371" name="Line 65"/>
            <p:cNvSpPr>
              <a:spLocks noChangeShapeType="1"/>
            </p:cNvSpPr>
            <p:nvPr/>
          </p:nvSpPr>
          <p:spPr bwMode="auto">
            <a:xfrm flipH="1">
              <a:off x="2211759" y="2749321"/>
              <a:ext cx="0" cy="504825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2372" name="Line 66"/>
            <p:cNvSpPr>
              <a:spLocks noChangeShapeType="1"/>
            </p:cNvSpPr>
            <p:nvPr/>
          </p:nvSpPr>
          <p:spPr bwMode="auto">
            <a:xfrm>
              <a:off x="2670546" y="2742084"/>
              <a:ext cx="844552" cy="51930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117" name="Text Box 67"/>
            <p:cNvSpPr txBox="1">
              <a:spLocks noChangeArrowheads="1"/>
            </p:cNvSpPr>
            <p:nvPr/>
          </p:nvSpPr>
          <p:spPr bwMode="auto">
            <a:xfrm>
              <a:off x="1787899" y="3261385"/>
              <a:ext cx="426044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6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118" name="Text Box 68"/>
            <p:cNvSpPr txBox="1">
              <a:spLocks noChangeArrowheads="1"/>
            </p:cNvSpPr>
            <p:nvPr/>
          </p:nvSpPr>
          <p:spPr bwMode="auto">
            <a:xfrm>
              <a:off x="3297610" y="3261385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Calibri" panose="020F0502020204030204" pitchFamily="34" charset="0"/>
                </a:rPr>
                <a:t>14</a:t>
              </a:r>
            </a:p>
          </p:txBody>
        </p:sp>
        <p:sp>
          <p:nvSpPr>
            <p:cNvPr id="174119" name="Text Box 69"/>
            <p:cNvSpPr txBox="1">
              <a:spLocks noChangeArrowheads="1"/>
            </p:cNvSpPr>
            <p:nvPr/>
          </p:nvSpPr>
          <p:spPr bwMode="auto">
            <a:xfrm>
              <a:off x="6152605" y="3261385"/>
              <a:ext cx="468000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>
                  <a:solidFill>
                    <a:srgbClr val="090A15"/>
                  </a:solidFill>
                  <a:latin typeface="Calibri" panose="020F0502020204030204" pitchFamily="34" charset="0"/>
                </a:rPr>
                <a:t>45</a:t>
              </a:r>
            </a:p>
          </p:txBody>
        </p:sp>
        <p:sp>
          <p:nvSpPr>
            <p:cNvPr id="142376" name="Line 70"/>
            <p:cNvSpPr>
              <a:spLocks noChangeShapeType="1"/>
            </p:cNvSpPr>
            <p:nvPr/>
          </p:nvSpPr>
          <p:spPr bwMode="auto">
            <a:xfrm flipH="1">
              <a:off x="6152605" y="2742084"/>
              <a:ext cx="0" cy="51930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121" name="Text Box 71"/>
            <p:cNvSpPr txBox="1">
              <a:spLocks noChangeArrowheads="1"/>
            </p:cNvSpPr>
            <p:nvPr/>
          </p:nvSpPr>
          <p:spPr bwMode="auto">
            <a:xfrm>
              <a:off x="2213943" y="3261385"/>
              <a:ext cx="446725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Calibri" panose="020F0502020204030204" pitchFamily="34" charset="0"/>
                </a:rPr>
                <a:t>7</a:t>
              </a:r>
            </a:p>
          </p:txBody>
        </p:sp>
        <p:sp>
          <p:nvSpPr>
            <p:cNvPr id="174122" name="Text Box 72"/>
            <p:cNvSpPr txBox="1">
              <a:spLocks noChangeArrowheads="1"/>
            </p:cNvSpPr>
            <p:nvPr/>
          </p:nvSpPr>
          <p:spPr bwMode="auto">
            <a:xfrm>
              <a:off x="6133555" y="2397785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50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123" name="Text Box 73"/>
            <p:cNvSpPr txBox="1">
              <a:spLocks noChangeArrowheads="1"/>
            </p:cNvSpPr>
            <p:nvPr/>
          </p:nvSpPr>
          <p:spPr bwMode="auto">
            <a:xfrm>
              <a:off x="3756398" y="3261385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>
                  <a:solidFill>
                    <a:srgbClr val="090A15"/>
                  </a:solidFill>
                  <a:latin typeface="Calibri" panose="020F0502020204030204" pitchFamily="34" charset="0"/>
                </a:rPr>
                <a:t>16</a:t>
              </a:r>
            </a:p>
          </p:txBody>
        </p:sp>
        <p:sp>
          <p:nvSpPr>
            <p:cNvPr id="142382" name="Line 76"/>
            <p:cNvSpPr>
              <a:spLocks noChangeShapeType="1"/>
            </p:cNvSpPr>
            <p:nvPr/>
          </p:nvSpPr>
          <p:spPr bwMode="auto">
            <a:xfrm>
              <a:off x="6615560" y="2749321"/>
              <a:ext cx="1003448" cy="51206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127" name="Text Box 77"/>
            <p:cNvSpPr txBox="1">
              <a:spLocks noChangeArrowheads="1"/>
            </p:cNvSpPr>
            <p:nvPr/>
          </p:nvSpPr>
          <p:spPr bwMode="auto">
            <a:xfrm>
              <a:off x="1733922" y="2396197"/>
              <a:ext cx="477837" cy="360362"/>
            </a:xfrm>
            <a:prstGeom prst="rect">
              <a:avLst/>
            </a:prstGeom>
            <a:solidFill>
              <a:srgbClr val="00FFFF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5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2384" name="Line 78"/>
            <p:cNvSpPr>
              <a:spLocks noChangeShapeType="1"/>
            </p:cNvSpPr>
            <p:nvPr/>
          </p:nvSpPr>
          <p:spPr bwMode="auto">
            <a:xfrm flipH="1">
              <a:off x="1092571" y="2742084"/>
              <a:ext cx="632645" cy="51930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129" name="Text Box 79"/>
            <p:cNvSpPr txBox="1">
              <a:spLocks noChangeArrowheads="1"/>
            </p:cNvSpPr>
            <p:nvPr/>
          </p:nvSpPr>
          <p:spPr bwMode="auto">
            <a:xfrm>
              <a:off x="5026398" y="3261385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30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130" name="Text Box 80"/>
            <p:cNvSpPr txBox="1">
              <a:spLocks noChangeArrowheads="1"/>
            </p:cNvSpPr>
            <p:nvPr/>
          </p:nvSpPr>
          <p:spPr bwMode="auto">
            <a:xfrm>
              <a:off x="5680479" y="3261385"/>
              <a:ext cx="472126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40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74133" name="Text Box 83"/>
            <p:cNvSpPr txBox="1">
              <a:spLocks noChangeArrowheads="1"/>
            </p:cNvSpPr>
            <p:nvPr/>
          </p:nvSpPr>
          <p:spPr bwMode="auto">
            <a:xfrm>
              <a:off x="5674768" y="2396197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35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42390" name="Line 84"/>
            <p:cNvSpPr>
              <a:spLocks noChangeShapeType="1"/>
            </p:cNvSpPr>
            <p:nvPr/>
          </p:nvSpPr>
          <p:spPr bwMode="auto">
            <a:xfrm flipH="1">
              <a:off x="5026398" y="2742084"/>
              <a:ext cx="644202" cy="519302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6" name="Text Box 47"/>
            <p:cNvSpPr txBox="1">
              <a:spLocks noChangeArrowheads="1"/>
            </p:cNvSpPr>
            <p:nvPr/>
          </p:nvSpPr>
          <p:spPr bwMode="auto">
            <a:xfrm>
              <a:off x="6755408" y="3261385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55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7" name="Text Box 48"/>
            <p:cNvSpPr txBox="1">
              <a:spLocks noChangeArrowheads="1"/>
            </p:cNvSpPr>
            <p:nvPr/>
          </p:nvSpPr>
          <p:spPr bwMode="auto">
            <a:xfrm>
              <a:off x="8050808" y="3261385"/>
              <a:ext cx="481632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70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8" name="Text Box 54"/>
            <p:cNvSpPr txBox="1">
              <a:spLocks noChangeArrowheads="1"/>
            </p:cNvSpPr>
            <p:nvPr/>
          </p:nvSpPr>
          <p:spPr bwMode="auto">
            <a:xfrm>
              <a:off x="7187208" y="3261385"/>
              <a:ext cx="477837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60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9" name="Text Box 55"/>
            <p:cNvSpPr txBox="1">
              <a:spLocks noChangeArrowheads="1"/>
            </p:cNvSpPr>
            <p:nvPr/>
          </p:nvSpPr>
          <p:spPr bwMode="auto">
            <a:xfrm>
              <a:off x="7619009" y="3261385"/>
              <a:ext cx="462953" cy="360362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rgbClr val="2D03C9"/>
              </a:solidFill>
              <a:miter lim="800000"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lr>
                  <a:schemeClr val="hlink"/>
                </a:buClr>
                <a:buSzPct val="80000"/>
                <a:buFont typeface="Wingdings" panose="05000000000000000000" pitchFamily="2" charset="2"/>
                <a:buBlip>
                  <a:blip r:embed="rId2"/>
                </a:buBlip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>
                <a:spcBef>
                  <a:spcPct val="0"/>
                </a:spcBef>
                <a:buClrTx/>
                <a:buSzTx/>
                <a:buFontTx/>
                <a:buNone/>
              </a:pPr>
              <a:r>
                <a:rPr kumimoji="0" lang="en-US" altLang="ko-KR" sz="2000" dirty="0" smtClean="0">
                  <a:solidFill>
                    <a:srgbClr val="090A15"/>
                  </a:solidFill>
                  <a:latin typeface="Calibri" panose="020F0502020204030204" pitchFamily="34" charset="0"/>
                </a:rPr>
                <a:t>65</a:t>
              </a:r>
              <a:endPara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55" name="Line 76"/>
            <p:cNvSpPr>
              <a:spLocks noChangeShapeType="1"/>
            </p:cNvSpPr>
            <p:nvPr/>
          </p:nvSpPr>
          <p:spPr bwMode="auto">
            <a:xfrm>
              <a:off x="4482425" y="1845145"/>
              <a:ext cx="1646961" cy="549464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60" name="Line 78"/>
            <p:cNvSpPr>
              <a:spLocks noChangeShapeType="1"/>
            </p:cNvSpPr>
            <p:nvPr/>
          </p:nvSpPr>
          <p:spPr bwMode="auto">
            <a:xfrm flipH="1">
              <a:off x="2194295" y="1845145"/>
              <a:ext cx="1810291" cy="536577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 eaLnBrk="1" hangingPunct="1">
                <a:defRPr/>
              </a:pPr>
              <a:endParaRPr kumimoji="0" lang="en-US" sz="2400">
                <a:solidFill>
                  <a:srgbClr val="40458C"/>
                </a:solidFill>
                <a:latin typeface="Calibri" panose="020F0502020204030204" pitchFamily="34" charset="0"/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851997" y="299944"/>
            <a:ext cx="26324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5</a:t>
            </a:r>
            <a:r>
              <a:rPr lang="ko-KR" altLang="en-US" sz="2400" dirty="0">
                <a:solidFill>
                  <a:srgbClr val="C00000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를</a:t>
            </a:r>
            <a:r>
              <a:rPr lang="ko-KR" altLang="en-US" sz="24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solidFill>
                  <a:srgbClr val="C00000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삭제하는</a:t>
            </a:r>
            <a:r>
              <a:rPr lang="ko-KR" altLang="en-US" sz="24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solidFill>
                  <a:srgbClr val="C00000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과정</a:t>
            </a:r>
            <a:endParaRPr lang="en-US" sz="2400" dirty="0">
              <a:solidFill>
                <a:srgbClr val="C00000"/>
              </a:solidFill>
            </a:endParaRPr>
          </a:p>
        </p:txBody>
      </p:sp>
      <p:sp>
        <p:nvSpPr>
          <p:cNvPr id="35" name="Text Box 59"/>
          <p:cNvSpPr txBox="1">
            <a:spLocks noChangeArrowheads="1"/>
          </p:cNvSpPr>
          <p:nvPr/>
        </p:nvSpPr>
        <p:spPr bwMode="auto">
          <a:xfrm>
            <a:off x="3956636" y="366890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36" name="Text Box 60"/>
          <p:cNvSpPr txBox="1">
            <a:spLocks noChangeArrowheads="1"/>
          </p:cNvSpPr>
          <p:nvPr/>
        </p:nvSpPr>
        <p:spPr bwMode="auto">
          <a:xfrm>
            <a:off x="631870" y="5445509"/>
            <a:ext cx="412750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37" name="Text Box 61"/>
          <p:cNvSpPr txBox="1">
            <a:spLocks noChangeArrowheads="1"/>
          </p:cNvSpPr>
          <p:nvPr/>
        </p:nvSpPr>
        <p:spPr bwMode="auto">
          <a:xfrm>
            <a:off x="1044622" y="5445509"/>
            <a:ext cx="412750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38" name="Text Box 62"/>
          <p:cNvSpPr txBox="1">
            <a:spLocks noChangeArrowheads="1"/>
          </p:cNvSpPr>
          <p:nvPr/>
        </p:nvSpPr>
        <p:spPr bwMode="auto">
          <a:xfrm>
            <a:off x="2817858" y="544550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</a:p>
        </p:txBody>
      </p:sp>
      <p:sp>
        <p:nvSpPr>
          <p:cNvPr id="39" name="Text Box 63"/>
          <p:cNvSpPr txBox="1">
            <a:spLocks noChangeArrowheads="1"/>
          </p:cNvSpPr>
          <p:nvPr/>
        </p:nvSpPr>
        <p:spPr bwMode="auto">
          <a:xfrm>
            <a:off x="4546646" y="5445509"/>
            <a:ext cx="479425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40" name="Text Box 64"/>
          <p:cNvSpPr txBox="1">
            <a:spLocks noChangeArrowheads="1"/>
          </p:cNvSpPr>
          <p:nvPr/>
        </p:nvSpPr>
        <p:spPr bwMode="auto">
          <a:xfrm>
            <a:off x="2146345" y="4580321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41" name="Line 65"/>
          <p:cNvSpPr>
            <a:spLocks noChangeShapeType="1"/>
          </p:cNvSpPr>
          <p:nvPr/>
        </p:nvSpPr>
        <p:spPr bwMode="auto">
          <a:xfrm flipH="1">
            <a:off x="2163807" y="4933445"/>
            <a:ext cx="0" cy="504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42" name="Line 66"/>
          <p:cNvSpPr>
            <a:spLocks noChangeShapeType="1"/>
          </p:cNvSpPr>
          <p:nvPr/>
        </p:nvSpPr>
        <p:spPr bwMode="auto">
          <a:xfrm>
            <a:off x="2622594" y="4926208"/>
            <a:ext cx="844552" cy="5193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43" name="Text Box 67"/>
          <p:cNvSpPr txBox="1">
            <a:spLocks noChangeArrowheads="1"/>
          </p:cNvSpPr>
          <p:nvPr/>
        </p:nvSpPr>
        <p:spPr bwMode="auto">
          <a:xfrm>
            <a:off x="1739947" y="5445509"/>
            <a:ext cx="426044" cy="360362"/>
          </a:xfrm>
          <a:prstGeom prst="rect">
            <a:avLst/>
          </a:prstGeom>
          <a:solidFill>
            <a:srgbClr val="00FFFF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44" name="Text Box 68"/>
          <p:cNvSpPr txBox="1">
            <a:spLocks noChangeArrowheads="1"/>
          </p:cNvSpPr>
          <p:nvPr/>
        </p:nvSpPr>
        <p:spPr bwMode="auto">
          <a:xfrm>
            <a:off x="3249658" y="544550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45" name="Text Box 69"/>
          <p:cNvSpPr txBox="1">
            <a:spLocks noChangeArrowheads="1"/>
          </p:cNvSpPr>
          <p:nvPr/>
        </p:nvSpPr>
        <p:spPr bwMode="auto">
          <a:xfrm>
            <a:off x="6104653" y="5445509"/>
            <a:ext cx="468000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46" name="Line 70"/>
          <p:cNvSpPr>
            <a:spLocks noChangeShapeType="1"/>
          </p:cNvSpPr>
          <p:nvPr/>
        </p:nvSpPr>
        <p:spPr bwMode="auto">
          <a:xfrm flipH="1">
            <a:off x="6104653" y="4926208"/>
            <a:ext cx="0" cy="5193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47" name="Text Box 71"/>
          <p:cNvSpPr txBox="1">
            <a:spLocks noChangeArrowheads="1"/>
          </p:cNvSpPr>
          <p:nvPr/>
        </p:nvSpPr>
        <p:spPr bwMode="auto">
          <a:xfrm>
            <a:off x="2165991" y="5445509"/>
            <a:ext cx="446725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7</a:t>
            </a:r>
          </a:p>
        </p:txBody>
      </p:sp>
      <p:sp>
        <p:nvSpPr>
          <p:cNvPr id="48" name="Text Box 72"/>
          <p:cNvSpPr txBox="1">
            <a:spLocks noChangeArrowheads="1"/>
          </p:cNvSpPr>
          <p:nvPr/>
        </p:nvSpPr>
        <p:spPr bwMode="auto">
          <a:xfrm>
            <a:off x="6085603" y="458190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Text Box 73"/>
          <p:cNvSpPr txBox="1">
            <a:spLocks noChangeArrowheads="1"/>
          </p:cNvSpPr>
          <p:nvPr/>
        </p:nvSpPr>
        <p:spPr bwMode="auto">
          <a:xfrm>
            <a:off x="3708446" y="544550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50" name="Line 76"/>
          <p:cNvSpPr>
            <a:spLocks noChangeShapeType="1"/>
          </p:cNvSpPr>
          <p:nvPr/>
        </p:nvSpPr>
        <p:spPr bwMode="auto">
          <a:xfrm>
            <a:off x="6567608" y="4933445"/>
            <a:ext cx="1003448" cy="5120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51" name="Text Box 77"/>
          <p:cNvSpPr txBox="1">
            <a:spLocks noChangeArrowheads="1"/>
          </p:cNvSpPr>
          <p:nvPr/>
        </p:nvSpPr>
        <p:spPr bwMode="auto">
          <a:xfrm>
            <a:off x="1685970" y="4580321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2" name="Line 78"/>
          <p:cNvSpPr>
            <a:spLocks noChangeShapeType="1"/>
          </p:cNvSpPr>
          <p:nvPr/>
        </p:nvSpPr>
        <p:spPr bwMode="auto">
          <a:xfrm flipH="1">
            <a:off x="1044619" y="4926208"/>
            <a:ext cx="632645" cy="5193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53" name="Text Box 79"/>
          <p:cNvSpPr txBox="1">
            <a:spLocks noChangeArrowheads="1"/>
          </p:cNvSpPr>
          <p:nvPr/>
        </p:nvSpPr>
        <p:spPr bwMode="auto">
          <a:xfrm>
            <a:off x="4978446" y="544550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4" name="Text Box 80"/>
          <p:cNvSpPr txBox="1">
            <a:spLocks noChangeArrowheads="1"/>
          </p:cNvSpPr>
          <p:nvPr/>
        </p:nvSpPr>
        <p:spPr bwMode="auto">
          <a:xfrm>
            <a:off x="5632527" y="5445509"/>
            <a:ext cx="472126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61" name="Text Box 83"/>
          <p:cNvSpPr txBox="1">
            <a:spLocks noChangeArrowheads="1"/>
          </p:cNvSpPr>
          <p:nvPr/>
        </p:nvSpPr>
        <p:spPr bwMode="auto">
          <a:xfrm>
            <a:off x="5626816" y="4580321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62" name="Line 84"/>
          <p:cNvSpPr>
            <a:spLocks noChangeShapeType="1"/>
          </p:cNvSpPr>
          <p:nvPr/>
        </p:nvSpPr>
        <p:spPr bwMode="auto">
          <a:xfrm flipH="1">
            <a:off x="4978446" y="4926208"/>
            <a:ext cx="644202" cy="5193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63" name="Text Box 47"/>
          <p:cNvSpPr txBox="1">
            <a:spLocks noChangeArrowheads="1"/>
          </p:cNvSpPr>
          <p:nvPr/>
        </p:nvSpPr>
        <p:spPr bwMode="auto">
          <a:xfrm>
            <a:off x="6707456" y="544550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64" name="Text Box 48"/>
          <p:cNvSpPr txBox="1">
            <a:spLocks noChangeArrowheads="1"/>
          </p:cNvSpPr>
          <p:nvPr/>
        </p:nvSpPr>
        <p:spPr bwMode="auto">
          <a:xfrm>
            <a:off x="8002856" y="5445509"/>
            <a:ext cx="481632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65" name="Text Box 54"/>
          <p:cNvSpPr txBox="1">
            <a:spLocks noChangeArrowheads="1"/>
          </p:cNvSpPr>
          <p:nvPr/>
        </p:nvSpPr>
        <p:spPr bwMode="auto">
          <a:xfrm>
            <a:off x="7139256" y="544550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66" name="Text Box 55"/>
          <p:cNvSpPr txBox="1">
            <a:spLocks noChangeArrowheads="1"/>
          </p:cNvSpPr>
          <p:nvPr/>
        </p:nvSpPr>
        <p:spPr bwMode="auto">
          <a:xfrm>
            <a:off x="7571057" y="5445509"/>
            <a:ext cx="462953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67" name="Line 76"/>
          <p:cNvSpPr>
            <a:spLocks noChangeShapeType="1"/>
          </p:cNvSpPr>
          <p:nvPr/>
        </p:nvSpPr>
        <p:spPr bwMode="auto">
          <a:xfrm>
            <a:off x="4434473" y="4029269"/>
            <a:ext cx="1646961" cy="5494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68" name="Line 78"/>
          <p:cNvSpPr>
            <a:spLocks noChangeShapeType="1"/>
          </p:cNvSpPr>
          <p:nvPr/>
        </p:nvSpPr>
        <p:spPr bwMode="auto">
          <a:xfrm flipH="1">
            <a:off x="2146343" y="4029269"/>
            <a:ext cx="1810291" cy="53657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168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자유형 32"/>
          <p:cNvSpPr/>
          <p:nvPr/>
        </p:nvSpPr>
        <p:spPr bwMode="auto">
          <a:xfrm>
            <a:off x="2355694" y="2168460"/>
            <a:ext cx="599440" cy="396424"/>
          </a:xfrm>
          <a:custGeom>
            <a:avLst/>
            <a:gdLst>
              <a:gd name="connsiteX0" fmla="*/ 599440 w 599440"/>
              <a:gd name="connsiteY0" fmla="*/ 396424 h 396424"/>
              <a:gd name="connsiteX1" fmla="*/ 101600 w 599440"/>
              <a:gd name="connsiteY1" fmla="*/ 184 h 396424"/>
              <a:gd name="connsiteX2" fmla="*/ 0 w 599440"/>
              <a:gd name="connsiteY2" fmla="*/ 355784 h 39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9440" h="396424">
                <a:moveTo>
                  <a:pt x="599440" y="396424"/>
                </a:moveTo>
                <a:cubicBezTo>
                  <a:pt x="400473" y="201690"/>
                  <a:pt x="201507" y="6957"/>
                  <a:pt x="101600" y="184"/>
                </a:cubicBezTo>
                <a:cubicBezTo>
                  <a:pt x="1693" y="-6589"/>
                  <a:pt x="846" y="174597"/>
                  <a:pt x="0" y="355784"/>
                </a:cubicBezTo>
              </a:path>
            </a:pathLst>
          </a:cu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kumimoji="0" lang="en-US" sz="2400" smtClean="0">
              <a:solidFill>
                <a:srgbClr val="40458C"/>
              </a:solidFill>
              <a:latin typeface="Tahoma" pitchFamily="34" charset="0"/>
            </a:endParaRPr>
          </a:p>
        </p:txBody>
      </p:sp>
      <p:sp>
        <p:nvSpPr>
          <p:cNvPr id="63" name="Freeform 57"/>
          <p:cNvSpPr>
            <a:spLocks/>
          </p:cNvSpPr>
          <p:nvPr/>
        </p:nvSpPr>
        <p:spPr bwMode="auto">
          <a:xfrm>
            <a:off x="1136454" y="2923965"/>
            <a:ext cx="812800" cy="673100"/>
          </a:xfrm>
          <a:custGeom>
            <a:avLst/>
            <a:gdLst>
              <a:gd name="T0" fmla="*/ 488 w 512"/>
              <a:gd name="T1" fmla="*/ 0 h 424"/>
              <a:gd name="T2" fmla="*/ 416 w 512"/>
              <a:gd name="T3" fmla="*/ 136 h 424"/>
              <a:gd name="T4" fmla="*/ 464 w 512"/>
              <a:gd name="T5" fmla="*/ 144 h 424"/>
              <a:gd name="T6" fmla="*/ 400 w 512"/>
              <a:gd name="T7" fmla="*/ 264 h 424"/>
              <a:gd name="T8" fmla="*/ 360 w 512"/>
              <a:gd name="T9" fmla="*/ 256 h 424"/>
              <a:gd name="T10" fmla="*/ 392 w 512"/>
              <a:gd name="T11" fmla="*/ 224 h 424"/>
              <a:gd name="T12" fmla="*/ 384 w 512"/>
              <a:gd name="T13" fmla="*/ 312 h 424"/>
              <a:gd name="T14" fmla="*/ 144 w 512"/>
              <a:gd name="T15" fmla="*/ 392 h 424"/>
              <a:gd name="T16" fmla="*/ 0 w 512"/>
              <a:gd name="T17" fmla="*/ 424 h 42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512" h="424">
                <a:moveTo>
                  <a:pt x="488" y="0"/>
                </a:moveTo>
                <a:cubicBezTo>
                  <a:pt x="481" y="105"/>
                  <a:pt x="512" y="152"/>
                  <a:pt x="416" y="136"/>
                </a:cubicBezTo>
                <a:cubicBezTo>
                  <a:pt x="441" y="99"/>
                  <a:pt x="450" y="103"/>
                  <a:pt x="464" y="144"/>
                </a:cubicBezTo>
                <a:cubicBezTo>
                  <a:pt x="457" y="202"/>
                  <a:pt x="460" y="244"/>
                  <a:pt x="400" y="264"/>
                </a:cubicBezTo>
                <a:cubicBezTo>
                  <a:pt x="387" y="261"/>
                  <a:pt x="370" y="266"/>
                  <a:pt x="360" y="256"/>
                </a:cubicBezTo>
                <a:cubicBezTo>
                  <a:pt x="340" y="236"/>
                  <a:pt x="378" y="229"/>
                  <a:pt x="392" y="224"/>
                </a:cubicBezTo>
                <a:cubicBezTo>
                  <a:pt x="399" y="245"/>
                  <a:pt x="405" y="296"/>
                  <a:pt x="384" y="312"/>
                </a:cubicBezTo>
                <a:cubicBezTo>
                  <a:pt x="316" y="365"/>
                  <a:pt x="228" y="382"/>
                  <a:pt x="144" y="392"/>
                </a:cubicBezTo>
                <a:cubicBezTo>
                  <a:pt x="134" y="393"/>
                  <a:pt x="0" y="402"/>
                  <a:pt x="0" y="424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Tahoma" pitchFamily="34" charset="0"/>
            </a:endParaRPr>
          </a:p>
        </p:txBody>
      </p:sp>
      <p:sp>
        <p:nvSpPr>
          <p:cNvPr id="62" name="Text Box 59"/>
          <p:cNvSpPr txBox="1">
            <a:spLocks noChangeArrowheads="1"/>
          </p:cNvSpPr>
          <p:nvPr/>
        </p:nvSpPr>
        <p:spPr bwMode="auto">
          <a:xfrm>
            <a:off x="3955799" y="81907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64" name="Text Box 60"/>
          <p:cNvSpPr txBox="1">
            <a:spLocks noChangeArrowheads="1"/>
          </p:cNvSpPr>
          <p:nvPr/>
        </p:nvSpPr>
        <p:spPr bwMode="auto">
          <a:xfrm>
            <a:off x="631033" y="2595679"/>
            <a:ext cx="412750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65" name="Text Box 61"/>
          <p:cNvSpPr txBox="1">
            <a:spLocks noChangeArrowheads="1"/>
          </p:cNvSpPr>
          <p:nvPr/>
        </p:nvSpPr>
        <p:spPr bwMode="auto">
          <a:xfrm>
            <a:off x="1043785" y="2595679"/>
            <a:ext cx="412750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66" name="Text Box 62"/>
          <p:cNvSpPr txBox="1">
            <a:spLocks noChangeArrowheads="1"/>
          </p:cNvSpPr>
          <p:nvPr/>
        </p:nvSpPr>
        <p:spPr bwMode="auto">
          <a:xfrm>
            <a:off x="2817021" y="2595679"/>
            <a:ext cx="477837" cy="360362"/>
          </a:xfrm>
          <a:prstGeom prst="rect">
            <a:avLst/>
          </a:prstGeom>
          <a:solidFill>
            <a:srgbClr val="CCFF99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</a:p>
        </p:txBody>
      </p:sp>
      <p:sp>
        <p:nvSpPr>
          <p:cNvPr id="67" name="Text Box 63"/>
          <p:cNvSpPr txBox="1">
            <a:spLocks noChangeArrowheads="1"/>
          </p:cNvSpPr>
          <p:nvPr/>
        </p:nvSpPr>
        <p:spPr bwMode="auto">
          <a:xfrm>
            <a:off x="4545809" y="2595679"/>
            <a:ext cx="479425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68" name="Text Box 64"/>
          <p:cNvSpPr txBox="1">
            <a:spLocks noChangeArrowheads="1"/>
          </p:cNvSpPr>
          <p:nvPr/>
        </p:nvSpPr>
        <p:spPr bwMode="auto">
          <a:xfrm>
            <a:off x="2145508" y="1730491"/>
            <a:ext cx="477837" cy="360362"/>
          </a:xfrm>
          <a:prstGeom prst="rect">
            <a:avLst/>
          </a:prstGeom>
          <a:solidFill>
            <a:srgbClr val="FCD0F8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69" name="Line 65"/>
          <p:cNvSpPr>
            <a:spLocks noChangeShapeType="1"/>
          </p:cNvSpPr>
          <p:nvPr/>
        </p:nvSpPr>
        <p:spPr bwMode="auto">
          <a:xfrm flipH="1">
            <a:off x="2162970" y="2083615"/>
            <a:ext cx="0" cy="504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0" name="Line 66"/>
          <p:cNvSpPr>
            <a:spLocks noChangeShapeType="1"/>
          </p:cNvSpPr>
          <p:nvPr/>
        </p:nvSpPr>
        <p:spPr bwMode="auto">
          <a:xfrm>
            <a:off x="2621757" y="2076378"/>
            <a:ext cx="844552" cy="5193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1" name="Text Box 67"/>
          <p:cNvSpPr txBox="1">
            <a:spLocks noChangeArrowheads="1"/>
          </p:cNvSpPr>
          <p:nvPr/>
        </p:nvSpPr>
        <p:spPr bwMode="auto">
          <a:xfrm>
            <a:off x="1739110" y="2595679"/>
            <a:ext cx="426044" cy="360362"/>
          </a:xfrm>
          <a:prstGeom prst="rect">
            <a:avLst/>
          </a:prstGeom>
          <a:solidFill>
            <a:srgbClr val="00FFFF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72" name="Text Box 68"/>
          <p:cNvSpPr txBox="1">
            <a:spLocks noChangeArrowheads="1"/>
          </p:cNvSpPr>
          <p:nvPr/>
        </p:nvSpPr>
        <p:spPr bwMode="auto">
          <a:xfrm>
            <a:off x="3248821" y="25956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73" name="Text Box 69"/>
          <p:cNvSpPr txBox="1">
            <a:spLocks noChangeArrowheads="1"/>
          </p:cNvSpPr>
          <p:nvPr/>
        </p:nvSpPr>
        <p:spPr bwMode="auto">
          <a:xfrm>
            <a:off x="6103816" y="2595679"/>
            <a:ext cx="468000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74" name="Line 70"/>
          <p:cNvSpPr>
            <a:spLocks noChangeShapeType="1"/>
          </p:cNvSpPr>
          <p:nvPr/>
        </p:nvSpPr>
        <p:spPr bwMode="auto">
          <a:xfrm flipH="1">
            <a:off x="6103816" y="2076378"/>
            <a:ext cx="0" cy="5193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5" name="Text Box 71"/>
          <p:cNvSpPr txBox="1">
            <a:spLocks noChangeArrowheads="1"/>
          </p:cNvSpPr>
          <p:nvPr/>
        </p:nvSpPr>
        <p:spPr bwMode="auto">
          <a:xfrm>
            <a:off x="2165154" y="2595679"/>
            <a:ext cx="446725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7</a:t>
            </a:r>
          </a:p>
        </p:txBody>
      </p:sp>
      <p:sp>
        <p:nvSpPr>
          <p:cNvPr id="76" name="Text Box 72"/>
          <p:cNvSpPr txBox="1">
            <a:spLocks noChangeArrowheads="1"/>
          </p:cNvSpPr>
          <p:nvPr/>
        </p:nvSpPr>
        <p:spPr bwMode="auto">
          <a:xfrm>
            <a:off x="6084766" y="17320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77" name="Text Box 73"/>
          <p:cNvSpPr txBox="1">
            <a:spLocks noChangeArrowheads="1"/>
          </p:cNvSpPr>
          <p:nvPr/>
        </p:nvSpPr>
        <p:spPr bwMode="auto">
          <a:xfrm>
            <a:off x="3707609" y="25956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78" name="Line 76"/>
          <p:cNvSpPr>
            <a:spLocks noChangeShapeType="1"/>
          </p:cNvSpPr>
          <p:nvPr/>
        </p:nvSpPr>
        <p:spPr bwMode="auto">
          <a:xfrm>
            <a:off x="6566771" y="2083615"/>
            <a:ext cx="1003448" cy="5120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9" name="Text Box 77"/>
          <p:cNvSpPr txBox="1">
            <a:spLocks noChangeArrowheads="1"/>
          </p:cNvSpPr>
          <p:nvPr/>
        </p:nvSpPr>
        <p:spPr bwMode="auto">
          <a:xfrm>
            <a:off x="1685133" y="1730491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0" name="Line 78"/>
          <p:cNvSpPr>
            <a:spLocks noChangeShapeType="1"/>
          </p:cNvSpPr>
          <p:nvPr/>
        </p:nvSpPr>
        <p:spPr bwMode="auto">
          <a:xfrm flipH="1">
            <a:off x="1043782" y="2076378"/>
            <a:ext cx="632645" cy="5193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1" name="Text Box 79"/>
          <p:cNvSpPr txBox="1">
            <a:spLocks noChangeArrowheads="1"/>
          </p:cNvSpPr>
          <p:nvPr/>
        </p:nvSpPr>
        <p:spPr bwMode="auto">
          <a:xfrm>
            <a:off x="4977609" y="25956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2" name="Text Box 80"/>
          <p:cNvSpPr txBox="1">
            <a:spLocks noChangeArrowheads="1"/>
          </p:cNvSpPr>
          <p:nvPr/>
        </p:nvSpPr>
        <p:spPr bwMode="auto">
          <a:xfrm>
            <a:off x="5631690" y="2595679"/>
            <a:ext cx="472126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3" name="Text Box 83"/>
          <p:cNvSpPr txBox="1">
            <a:spLocks noChangeArrowheads="1"/>
          </p:cNvSpPr>
          <p:nvPr/>
        </p:nvSpPr>
        <p:spPr bwMode="auto">
          <a:xfrm>
            <a:off x="5625979" y="1730491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4" name="Line 84"/>
          <p:cNvSpPr>
            <a:spLocks noChangeShapeType="1"/>
          </p:cNvSpPr>
          <p:nvPr/>
        </p:nvSpPr>
        <p:spPr bwMode="auto">
          <a:xfrm flipH="1">
            <a:off x="4977609" y="2076378"/>
            <a:ext cx="644202" cy="5193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5" name="Text Box 47"/>
          <p:cNvSpPr txBox="1">
            <a:spLocks noChangeArrowheads="1"/>
          </p:cNvSpPr>
          <p:nvPr/>
        </p:nvSpPr>
        <p:spPr bwMode="auto">
          <a:xfrm>
            <a:off x="6706619" y="25956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6" name="Text Box 48"/>
          <p:cNvSpPr txBox="1">
            <a:spLocks noChangeArrowheads="1"/>
          </p:cNvSpPr>
          <p:nvPr/>
        </p:nvSpPr>
        <p:spPr bwMode="auto">
          <a:xfrm>
            <a:off x="8002019" y="2595679"/>
            <a:ext cx="481632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7" name="Text Box 54"/>
          <p:cNvSpPr txBox="1">
            <a:spLocks noChangeArrowheads="1"/>
          </p:cNvSpPr>
          <p:nvPr/>
        </p:nvSpPr>
        <p:spPr bwMode="auto">
          <a:xfrm>
            <a:off x="7138419" y="25956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8" name="Text Box 55"/>
          <p:cNvSpPr txBox="1">
            <a:spLocks noChangeArrowheads="1"/>
          </p:cNvSpPr>
          <p:nvPr/>
        </p:nvSpPr>
        <p:spPr bwMode="auto">
          <a:xfrm>
            <a:off x="7570220" y="2595679"/>
            <a:ext cx="462953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Line 76"/>
          <p:cNvSpPr>
            <a:spLocks noChangeShapeType="1"/>
          </p:cNvSpPr>
          <p:nvPr/>
        </p:nvSpPr>
        <p:spPr bwMode="auto">
          <a:xfrm>
            <a:off x="4433636" y="1179439"/>
            <a:ext cx="1646961" cy="5494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90" name="Line 78"/>
          <p:cNvSpPr>
            <a:spLocks noChangeShapeType="1"/>
          </p:cNvSpPr>
          <p:nvPr/>
        </p:nvSpPr>
        <p:spPr bwMode="auto">
          <a:xfrm flipH="1">
            <a:off x="2145506" y="1179439"/>
            <a:ext cx="1810291" cy="53657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92" name="Text Box 59"/>
          <p:cNvSpPr txBox="1">
            <a:spLocks noChangeArrowheads="1"/>
          </p:cNvSpPr>
          <p:nvPr/>
        </p:nvSpPr>
        <p:spPr bwMode="auto">
          <a:xfrm>
            <a:off x="4003424" y="3565067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3" name="Text Box 60"/>
          <p:cNvSpPr txBox="1">
            <a:spLocks noChangeArrowheads="1"/>
          </p:cNvSpPr>
          <p:nvPr/>
        </p:nvSpPr>
        <p:spPr bwMode="auto">
          <a:xfrm>
            <a:off x="678658" y="5341668"/>
            <a:ext cx="412750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94" name="Text Box 61"/>
          <p:cNvSpPr txBox="1">
            <a:spLocks noChangeArrowheads="1"/>
          </p:cNvSpPr>
          <p:nvPr/>
        </p:nvSpPr>
        <p:spPr bwMode="auto">
          <a:xfrm>
            <a:off x="1091410" y="5341668"/>
            <a:ext cx="412750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96" name="Text Box 63"/>
          <p:cNvSpPr txBox="1">
            <a:spLocks noChangeArrowheads="1"/>
          </p:cNvSpPr>
          <p:nvPr/>
        </p:nvSpPr>
        <p:spPr bwMode="auto">
          <a:xfrm>
            <a:off x="4593434" y="5341668"/>
            <a:ext cx="479425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97" name="Text Box 64"/>
          <p:cNvSpPr txBox="1">
            <a:spLocks noChangeArrowheads="1"/>
          </p:cNvSpPr>
          <p:nvPr/>
        </p:nvSpPr>
        <p:spPr bwMode="auto">
          <a:xfrm>
            <a:off x="2193133" y="4476480"/>
            <a:ext cx="477837" cy="360362"/>
          </a:xfrm>
          <a:prstGeom prst="rect">
            <a:avLst/>
          </a:prstGeom>
          <a:solidFill>
            <a:srgbClr val="CCFF99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8" name="Line 65"/>
          <p:cNvSpPr>
            <a:spLocks noChangeShapeType="1"/>
          </p:cNvSpPr>
          <p:nvPr/>
        </p:nvSpPr>
        <p:spPr bwMode="auto">
          <a:xfrm flipH="1">
            <a:off x="2210595" y="4829604"/>
            <a:ext cx="0" cy="504825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99" name="Line 66"/>
          <p:cNvSpPr>
            <a:spLocks noChangeShapeType="1"/>
          </p:cNvSpPr>
          <p:nvPr/>
        </p:nvSpPr>
        <p:spPr bwMode="auto">
          <a:xfrm>
            <a:off x="2669382" y="4822367"/>
            <a:ext cx="844552" cy="5193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00" name="Text Box 67"/>
          <p:cNvSpPr txBox="1">
            <a:spLocks noChangeArrowheads="1"/>
          </p:cNvSpPr>
          <p:nvPr/>
        </p:nvSpPr>
        <p:spPr bwMode="auto">
          <a:xfrm>
            <a:off x="1786735" y="5341668"/>
            <a:ext cx="426044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rPr>
              <a:t>7</a:t>
            </a:r>
          </a:p>
        </p:txBody>
      </p:sp>
      <p:sp>
        <p:nvSpPr>
          <p:cNvPr id="101" name="Text Box 68"/>
          <p:cNvSpPr txBox="1">
            <a:spLocks noChangeArrowheads="1"/>
          </p:cNvSpPr>
          <p:nvPr/>
        </p:nvSpPr>
        <p:spPr bwMode="auto">
          <a:xfrm>
            <a:off x="3059832" y="534166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102" name="Text Box 69"/>
          <p:cNvSpPr txBox="1">
            <a:spLocks noChangeArrowheads="1"/>
          </p:cNvSpPr>
          <p:nvPr/>
        </p:nvSpPr>
        <p:spPr bwMode="auto">
          <a:xfrm>
            <a:off x="6151441" y="5341668"/>
            <a:ext cx="468000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103" name="Line 70"/>
          <p:cNvSpPr>
            <a:spLocks noChangeShapeType="1"/>
          </p:cNvSpPr>
          <p:nvPr/>
        </p:nvSpPr>
        <p:spPr bwMode="auto">
          <a:xfrm flipH="1">
            <a:off x="6151441" y="4822367"/>
            <a:ext cx="0" cy="5193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04" name="Text Box 71"/>
          <p:cNvSpPr txBox="1">
            <a:spLocks noChangeArrowheads="1"/>
          </p:cNvSpPr>
          <p:nvPr/>
        </p:nvSpPr>
        <p:spPr bwMode="auto">
          <a:xfrm>
            <a:off x="2212779" y="5341668"/>
            <a:ext cx="446725" cy="360362"/>
          </a:xfrm>
          <a:prstGeom prst="rect">
            <a:avLst/>
          </a:prstGeom>
          <a:solidFill>
            <a:srgbClr val="FCD0F8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05" name="Text Box 72"/>
          <p:cNvSpPr txBox="1">
            <a:spLocks noChangeArrowheads="1"/>
          </p:cNvSpPr>
          <p:nvPr/>
        </p:nvSpPr>
        <p:spPr bwMode="auto">
          <a:xfrm>
            <a:off x="6132391" y="447806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06" name="Text Box 73"/>
          <p:cNvSpPr txBox="1">
            <a:spLocks noChangeArrowheads="1"/>
          </p:cNvSpPr>
          <p:nvPr/>
        </p:nvSpPr>
        <p:spPr bwMode="auto">
          <a:xfrm>
            <a:off x="3518620" y="534166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107" name="Line 76"/>
          <p:cNvSpPr>
            <a:spLocks noChangeShapeType="1"/>
          </p:cNvSpPr>
          <p:nvPr/>
        </p:nvSpPr>
        <p:spPr bwMode="auto">
          <a:xfrm>
            <a:off x="6614396" y="4829604"/>
            <a:ext cx="1003448" cy="5120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08" name="Text Box 77"/>
          <p:cNvSpPr txBox="1">
            <a:spLocks noChangeArrowheads="1"/>
          </p:cNvSpPr>
          <p:nvPr/>
        </p:nvSpPr>
        <p:spPr bwMode="auto">
          <a:xfrm>
            <a:off x="1732758" y="447648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09" name="Line 78"/>
          <p:cNvSpPr>
            <a:spLocks noChangeShapeType="1"/>
          </p:cNvSpPr>
          <p:nvPr/>
        </p:nvSpPr>
        <p:spPr bwMode="auto">
          <a:xfrm flipH="1">
            <a:off x="1091407" y="4822367"/>
            <a:ext cx="632645" cy="519301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10" name="Text Box 79"/>
          <p:cNvSpPr txBox="1">
            <a:spLocks noChangeArrowheads="1"/>
          </p:cNvSpPr>
          <p:nvPr/>
        </p:nvSpPr>
        <p:spPr bwMode="auto">
          <a:xfrm>
            <a:off x="5025234" y="534166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11" name="Text Box 80"/>
          <p:cNvSpPr txBox="1">
            <a:spLocks noChangeArrowheads="1"/>
          </p:cNvSpPr>
          <p:nvPr/>
        </p:nvSpPr>
        <p:spPr bwMode="auto">
          <a:xfrm>
            <a:off x="5679315" y="5341668"/>
            <a:ext cx="472126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12" name="Text Box 83"/>
          <p:cNvSpPr txBox="1">
            <a:spLocks noChangeArrowheads="1"/>
          </p:cNvSpPr>
          <p:nvPr/>
        </p:nvSpPr>
        <p:spPr bwMode="auto">
          <a:xfrm>
            <a:off x="5673604" y="447648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13" name="Line 84"/>
          <p:cNvSpPr>
            <a:spLocks noChangeShapeType="1"/>
          </p:cNvSpPr>
          <p:nvPr/>
        </p:nvSpPr>
        <p:spPr bwMode="auto">
          <a:xfrm flipH="1">
            <a:off x="5025234" y="4822367"/>
            <a:ext cx="644202" cy="51930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14" name="Text Box 47"/>
          <p:cNvSpPr txBox="1">
            <a:spLocks noChangeArrowheads="1"/>
          </p:cNvSpPr>
          <p:nvPr/>
        </p:nvSpPr>
        <p:spPr bwMode="auto">
          <a:xfrm>
            <a:off x="6754244" y="534166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15" name="Text Box 48"/>
          <p:cNvSpPr txBox="1">
            <a:spLocks noChangeArrowheads="1"/>
          </p:cNvSpPr>
          <p:nvPr/>
        </p:nvSpPr>
        <p:spPr bwMode="auto">
          <a:xfrm>
            <a:off x="8049644" y="5341668"/>
            <a:ext cx="481632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16" name="Text Box 54"/>
          <p:cNvSpPr txBox="1">
            <a:spLocks noChangeArrowheads="1"/>
          </p:cNvSpPr>
          <p:nvPr/>
        </p:nvSpPr>
        <p:spPr bwMode="auto">
          <a:xfrm>
            <a:off x="7186044" y="534166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17" name="Text Box 55"/>
          <p:cNvSpPr txBox="1">
            <a:spLocks noChangeArrowheads="1"/>
          </p:cNvSpPr>
          <p:nvPr/>
        </p:nvSpPr>
        <p:spPr bwMode="auto">
          <a:xfrm>
            <a:off x="7617845" y="5341668"/>
            <a:ext cx="462953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18" name="Line 76"/>
          <p:cNvSpPr>
            <a:spLocks noChangeShapeType="1"/>
          </p:cNvSpPr>
          <p:nvPr/>
        </p:nvSpPr>
        <p:spPr bwMode="auto">
          <a:xfrm>
            <a:off x="4481261" y="3925428"/>
            <a:ext cx="1646961" cy="54946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19" name="Line 78"/>
          <p:cNvSpPr>
            <a:spLocks noChangeShapeType="1"/>
          </p:cNvSpPr>
          <p:nvPr/>
        </p:nvSpPr>
        <p:spPr bwMode="auto">
          <a:xfrm flipH="1">
            <a:off x="2193131" y="3925428"/>
            <a:ext cx="1810291" cy="536577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2928216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03007" y="910054"/>
            <a:ext cx="7467600" cy="20681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07000"/>
              </a:lnSpc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400" dirty="0">
                <a:solidFill>
                  <a:srgbClr val="3366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통합 연산</a:t>
            </a:r>
            <a:r>
              <a:rPr lang="en-US" altLang="ko-KR" sz="2400" dirty="0">
                <a:solidFill>
                  <a:srgbClr val="3366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키가 삭제된 후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underflow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 발생한 노드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 대해 이동 연산이 불가능한 경우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 그의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형제노드를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 노드로 통합하고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 그의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형제노드의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분기점 역할을 하던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부모노드의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키를 통합된 노드로 끌어내리는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연산</a:t>
            </a:r>
            <a:endParaRPr lang="ko-KR" altLang="ko-KR" sz="2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251042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59"/>
          <p:cNvSpPr txBox="1">
            <a:spLocks noChangeArrowheads="1"/>
          </p:cNvSpPr>
          <p:nvPr/>
        </p:nvSpPr>
        <p:spPr bwMode="auto">
          <a:xfrm>
            <a:off x="4094162" y="99427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4" name="Text Box 60"/>
          <p:cNvSpPr txBox="1">
            <a:spLocks noChangeArrowheads="1"/>
          </p:cNvSpPr>
          <p:nvPr/>
        </p:nvSpPr>
        <p:spPr bwMode="auto">
          <a:xfrm>
            <a:off x="701134" y="2770879"/>
            <a:ext cx="481012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5" name="Text Box 61"/>
          <p:cNvSpPr txBox="1">
            <a:spLocks noChangeArrowheads="1"/>
          </p:cNvSpPr>
          <p:nvPr/>
        </p:nvSpPr>
        <p:spPr bwMode="auto">
          <a:xfrm>
            <a:off x="1182147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6" name="Text Box 63"/>
          <p:cNvSpPr txBox="1">
            <a:spLocks noChangeArrowheads="1"/>
          </p:cNvSpPr>
          <p:nvPr/>
        </p:nvSpPr>
        <p:spPr bwMode="auto">
          <a:xfrm>
            <a:off x="4684172" y="2770879"/>
            <a:ext cx="479425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7" name="Text Box 64"/>
          <p:cNvSpPr txBox="1">
            <a:spLocks noChangeArrowheads="1"/>
          </p:cNvSpPr>
          <p:nvPr/>
        </p:nvSpPr>
        <p:spPr bwMode="auto">
          <a:xfrm>
            <a:off x="2283871" y="1905691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" name="Line 65"/>
          <p:cNvSpPr>
            <a:spLocks noChangeShapeType="1"/>
          </p:cNvSpPr>
          <p:nvPr/>
        </p:nvSpPr>
        <p:spPr bwMode="auto">
          <a:xfrm flipH="1">
            <a:off x="2307684" y="2266054"/>
            <a:ext cx="0" cy="504825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9" name="Line 66"/>
          <p:cNvSpPr>
            <a:spLocks noChangeShapeType="1"/>
          </p:cNvSpPr>
          <p:nvPr/>
        </p:nvSpPr>
        <p:spPr bwMode="auto">
          <a:xfrm>
            <a:off x="2760120" y="2251578"/>
            <a:ext cx="704057" cy="519300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Text Box 67"/>
          <p:cNvSpPr txBox="1">
            <a:spLocks noChangeArrowheads="1"/>
          </p:cNvSpPr>
          <p:nvPr/>
        </p:nvSpPr>
        <p:spPr bwMode="auto">
          <a:xfrm>
            <a:off x="1877472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Text Box 68"/>
          <p:cNvSpPr txBox="1">
            <a:spLocks noChangeArrowheads="1"/>
          </p:cNvSpPr>
          <p:nvPr/>
        </p:nvSpPr>
        <p:spPr bwMode="auto">
          <a:xfrm>
            <a:off x="3005390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12" name="Text Box 69"/>
          <p:cNvSpPr txBox="1">
            <a:spLocks noChangeArrowheads="1"/>
          </p:cNvSpPr>
          <p:nvPr/>
        </p:nvSpPr>
        <p:spPr bwMode="auto">
          <a:xfrm>
            <a:off x="6201852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13" name="Line 70"/>
          <p:cNvSpPr>
            <a:spLocks noChangeShapeType="1"/>
          </p:cNvSpPr>
          <p:nvPr/>
        </p:nvSpPr>
        <p:spPr bwMode="auto">
          <a:xfrm flipH="1">
            <a:off x="6242179" y="2251578"/>
            <a:ext cx="0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4" name="Text Box 71"/>
          <p:cNvSpPr txBox="1">
            <a:spLocks noChangeArrowheads="1"/>
          </p:cNvSpPr>
          <p:nvPr/>
        </p:nvSpPr>
        <p:spPr bwMode="auto">
          <a:xfrm>
            <a:off x="2307684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5" name="Text Box 72"/>
          <p:cNvSpPr txBox="1">
            <a:spLocks noChangeArrowheads="1"/>
          </p:cNvSpPr>
          <p:nvPr/>
        </p:nvSpPr>
        <p:spPr bwMode="auto">
          <a:xfrm>
            <a:off x="6223129" y="19072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6" name="Text Box 73"/>
          <p:cNvSpPr txBox="1">
            <a:spLocks noChangeArrowheads="1"/>
          </p:cNvSpPr>
          <p:nvPr/>
        </p:nvSpPr>
        <p:spPr bwMode="auto">
          <a:xfrm>
            <a:off x="3464178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17" name="Line 76"/>
          <p:cNvSpPr>
            <a:spLocks noChangeShapeType="1"/>
          </p:cNvSpPr>
          <p:nvPr/>
        </p:nvSpPr>
        <p:spPr bwMode="auto">
          <a:xfrm>
            <a:off x="6673979" y="2251578"/>
            <a:ext cx="1034603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18" name="Text Box 77"/>
          <p:cNvSpPr txBox="1">
            <a:spLocks noChangeArrowheads="1"/>
          </p:cNvSpPr>
          <p:nvPr/>
        </p:nvSpPr>
        <p:spPr bwMode="auto">
          <a:xfrm>
            <a:off x="1823496" y="1905691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19" name="Line 78"/>
          <p:cNvSpPr>
            <a:spLocks noChangeShapeType="1"/>
          </p:cNvSpPr>
          <p:nvPr/>
        </p:nvSpPr>
        <p:spPr bwMode="auto">
          <a:xfrm flipH="1">
            <a:off x="1155159" y="2251578"/>
            <a:ext cx="659632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20" name="Text Box 79"/>
          <p:cNvSpPr txBox="1">
            <a:spLocks noChangeArrowheads="1"/>
          </p:cNvSpPr>
          <p:nvPr/>
        </p:nvSpPr>
        <p:spPr bwMode="auto">
          <a:xfrm>
            <a:off x="5115972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21" name="Text Box 80"/>
          <p:cNvSpPr txBox="1">
            <a:spLocks noChangeArrowheads="1"/>
          </p:cNvSpPr>
          <p:nvPr/>
        </p:nvSpPr>
        <p:spPr bwMode="auto">
          <a:xfrm>
            <a:off x="5770052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22" name="Text Box 83"/>
          <p:cNvSpPr txBox="1">
            <a:spLocks noChangeArrowheads="1"/>
          </p:cNvSpPr>
          <p:nvPr/>
        </p:nvSpPr>
        <p:spPr bwMode="auto">
          <a:xfrm>
            <a:off x="5764342" y="1905691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23" name="Line 84"/>
          <p:cNvSpPr>
            <a:spLocks noChangeShapeType="1"/>
          </p:cNvSpPr>
          <p:nvPr/>
        </p:nvSpPr>
        <p:spPr bwMode="auto">
          <a:xfrm flipH="1">
            <a:off x="5115972" y="2251578"/>
            <a:ext cx="644202" cy="519302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24" name="Text Box 47"/>
          <p:cNvSpPr txBox="1">
            <a:spLocks noChangeArrowheads="1"/>
          </p:cNvSpPr>
          <p:nvPr/>
        </p:nvSpPr>
        <p:spPr bwMode="auto">
          <a:xfrm>
            <a:off x="6844982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25" name="Text Box 48"/>
          <p:cNvSpPr txBox="1">
            <a:spLocks noChangeArrowheads="1"/>
          </p:cNvSpPr>
          <p:nvPr/>
        </p:nvSpPr>
        <p:spPr bwMode="auto">
          <a:xfrm>
            <a:off x="8140382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26" name="Text Box 54"/>
          <p:cNvSpPr txBox="1">
            <a:spLocks noChangeArrowheads="1"/>
          </p:cNvSpPr>
          <p:nvPr/>
        </p:nvSpPr>
        <p:spPr bwMode="auto">
          <a:xfrm>
            <a:off x="7276782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27" name="Text Box 55"/>
          <p:cNvSpPr txBox="1">
            <a:spLocks noChangeArrowheads="1"/>
          </p:cNvSpPr>
          <p:nvPr/>
        </p:nvSpPr>
        <p:spPr bwMode="auto">
          <a:xfrm>
            <a:off x="7708582" y="277087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28" name="Line 76"/>
          <p:cNvSpPr>
            <a:spLocks noChangeShapeType="1"/>
          </p:cNvSpPr>
          <p:nvPr/>
        </p:nvSpPr>
        <p:spPr bwMode="auto">
          <a:xfrm>
            <a:off x="4572000" y="1354639"/>
            <a:ext cx="1629852" cy="549464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29" name="Line 78"/>
          <p:cNvSpPr>
            <a:spLocks noChangeShapeType="1"/>
          </p:cNvSpPr>
          <p:nvPr/>
        </p:nvSpPr>
        <p:spPr bwMode="auto">
          <a:xfrm flipH="1">
            <a:off x="2283869" y="1354639"/>
            <a:ext cx="1810291" cy="536577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57" name="Freeform 57"/>
          <p:cNvSpPr>
            <a:spLocks/>
          </p:cNvSpPr>
          <p:nvPr/>
        </p:nvSpPr>
        <p:spPr bwMode="auto">
          <a:xfrm>
            <a:off x="1351763" y="5992703"/>
            <a:ext cx="722455" cy="432082"/>
          </a:xfrm>
          <a:custGeom>
            <a:avLst/>
            <a:gdLst>
              <a:gd name="T0" fmla="*/ 488 w 512"/>
              <a:gd name="T1" fmla="*/ 0 h 424"/>
              <a:gd name="T2" fmla="*/ 416 w 512"/>
              <a:gd name="T3" fmla="*/ 136 h 424"/>
              <a:gd name="T4" fmla="*/ 464 w 512"/>
              <a:gd name="T5" fmla="*/ 144 h 424"/>
              <a:gd name="T6" fmla="*/ 400 w 512"/>
              <a:gd name="T7" fmla="*/ 264 h 424"/>
              <a:gd name="T8" fmla="*/ 360 w 512"/>
              <a:gd name="T9" fmla="*/ 256 h 424"/>
              <a:gd name="T10" fmla="*/ 392 w 512"/>
              <a:gd name="T11" fmla="*/ 224 h 424"/>
              <a:gd name="T12" fmla="*/ 384 w 512"/>
              <a:gd name="T13" fmla="*/ 312 h 424"/>
              <a:gd name="T14" fmla="*/ 144 w 512"/>
              <a:gd name="T15" fmla="*/ 392 h 424"/>
              <a:gd name="T16" fmla="*/ 0 w 512"/>
              <a:gd name="T17" fmla="*/ 424 h 424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512" h="424">
                <a:moveTo>
                  <a:pt x="488" y="0"/>
                </a:moveTo>
                <a:cubicBezTo>
                  <a:pt x="481" y="105"/>
                  <a:pt x="512" y="152"/>
                  <a:pt x="416" y="136"/>
                </a:cubicBezTo>
                <a:cubicBezTo>
                  <a:pt x="441" y="99"/>
                  <a:pt x="450" y="103"/>
                  <a:pt x="464" y="144"/>
                </a:cubicBezTo>
                <a:cubicBezTo>
                  <a:pt x="457" y="202"/>
                  <a:pt x="460" y="244"/>
                  <a:pt x="400" y="264"/>
                </a:cubicBezTo>
                <a:cubicBezTo>
                  <a:pt x="387" y="261"/>
                  <a:pt x="370" y="266"/>
                  <a:pt x="360" y="256"/>
                </a:cubicBezTo>
                <a:cubicBezTo>
                  <a:pt x="340" y="236"/>
                  <a:pt x="378" y="229"/>
                  <a:pt x="392" y="224"/>
                </a:cubicBezTo>
                <a:cubicBezTo>
                  <a:pt x="399" y="245"/>
                  <a:pt x="405" y="296"/>
                  <a:pt x="384" y="312"/>
                </a:cubicBezTo>
                <a:cubicBezTo>
                  <a:pt x="316" y="365"/>
                  <a:pt x="228" y="382"/>
                  <a:pt x="144" y="392"/>
                </a:cubicBezTo>
                <a:cubicBezTo>
                  <a:pt x="134" y="393"/>
                  <a:pt x="0" y="402"/>
                  <a:pt x="0" y="424"/>
                </a:cubicBezTo>
              </a:path>
            </a:pathLst>
          </a:custGeom>
          <a:noFill/>
          <a:ln w="19050" cap="flat" cmpd="sng">
            <a:solidFill>
              <a:schemeClr val="tx1"/>
            </a:solidFill>
            <a:prstDash val="sys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Tahoma" pitchFamily="34" charset="0"/>
            </a:endParaRPr>
          </a:p>
        </p:txBody>
      </p:sp>
      <p:sp>
        <p:nvSpPr>
          <p:cNvPr id="58" name="자유형 57"/>
          <p:cNvSpPr/>
          <p:nvPr/>
        </p:nvSpPr>
        <p:spPr bwMode="auto">
          <a:xfrm>
            <a:off x="2490458" y="5206364"/>
            <a:ext cx="599440" cy="396424"/>
          </a:xfrm>
          <a:custGeom>
            <a:avLst/>
            <a:gdLst>
              <a:gd name="connsiteX0" fmla="*/ 599440 w 599440"/>
              <a:gd name="connsiteY0" fmla="*/ 396424 h 396424"/>
              <a:gd name="connsiteX1" fmla="*/ 101600 w 599440"/>
              <a:gd name="connsiteY1" fmla="*/ 184 h 396424"/>
              <a:gd name="connsiteX2" fmla="*/ 0 w 599440"/>
              <a:gd name="connsiteY2" fmla="*/ 355784 h 39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9440" h="396424">
                <a:moveTo>
                  <a:pt x="599440" y="396424"/>
                </a:moveTo>
                <a:cubicBezTo>
                  <a:pt x="400473" y="201690"/>
                  <a:pt x="201507" y="6957"/>
                  <a:pt x="101600" y="184"/>
                </a:cubicBezTo>
                <a:cubicBezTo>
                  <a:pt x="1693" y="-6589"/>
                  <a:pt x="846" y="174597"/>
                  <a:pt x="0" y="355784"/>
                </a:cubicBezTo>
              </a:path>
            </a:pathLst>
          </a:custGeom>
          <a:noFill/>
          <a:ln w="1905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kumimoji="0" lang="en-US" sz="2400" smtClean="0">
              <a:solidFill>
                <a:srgbClr val="40458C"/>
              </a:solidFill>
              <a:latin typeface="Tahoma" pitchFamily="34" charset="0"/>
            </a:endParaRPr>
          </a:p>
        </p:txBody>
      </p:sp>
      <p:sp>
        <p:nvSpPr>
          <p:cNvPr id="59" name="자유형 58"/>
          <p:cNvSpPr/>
          <p:nvPr/>
        </p:nvSpPr>
        <p:spPr bwMode="auto">
          <a:xfrm flipH="1">
            <a:off x="1423753" y="5177237"/>
            <a:ext cx="601200" cy="396000"/>
          </a:xfrm>
          <a:custGeom>
            <a:avLst/>
            <a:gdLst>
              <a:gd name="connsiteX0" fmla="*/ 599440 w 599440"/>
              <a:gd name="connsiteY0" fmla="*/ 396424 h 396424"/>
              <a:gd name="connsiteX1" fmla="*/ 101600 w 599440"/>
              <a:gd name="connsiteY1" fmla="*/ 184 h 396424"/>
              <a:gd name="connsiteX2" fmla="*/ 0 w 599440"/>
              <a:gd name="connsiteY2" fmla="*/ 355784 h 3964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99440" h="396424">
                <a:moveTo>
                  <a:pt x="599440" y="396424"/>
                </a:moveTo>
                <a:cubicBezTo>
                  <a:pt x="400473" y="201690"/>
                  <a:pt x="201507" y="6957"/>
                  <a:pt x="101600" y="184"/>
                </a:cubicBezTo>
                <a:cubicBezTo>
                  <a:pt x="1693" y="-6589"/>
                  <a:pt x="846" y="174597"/>
                  <a:pt x="0" y="355784"/>
                </a:cubicBezTo>
              </a:path>
            </a:pathLst>
          </a:custGeom>
          <a:noFill/>
          <a:ln w="1905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kumimoji="0" lang="en-US" sz="2400" smtClean="0">
              <a:solidFill>
                <a:srgbClr val="40458C"/>
              </a:solidFill>
              <a:latin typeface="Tahoma" pitchFamily="34" charset="0"/>
            </a:endParaRPr>
          </a:p>
        </p:txBody>
      </p:sp>
      <p:cxnSp>
        <p:nvCxnSpPr>
          <p:cNvPr id="64" name="직선 연결선 63"/>
          <p:cNvCxnSpPr/>
          <p:nvPr/>
        </p:nvCxnSpPr>
        <p:spPr bwMode="auto">
          <a:xfrm>
            <a:off x="1658578" y="5243095"/>
            <a:ext cx="180000" cy="216000"/>
          </a:xfrm>
          <a:prstGeom prst="line">
            <a:avLst/>
          </a:prstGeom>
          <a:noFill/>
          <a:ln w="38100" cap="flat" cmpd="sng" algn="ctr">
            <a:solidFill>
              <a:srgbClr val="0505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5" name="직선 연결선 64"/>
          <p:cNvCxnSpPr/>
          <p:nvPr/>
        </p:nvCxnSpPr>
        <p:spPr bwMode="auto">
          <a:xfrm flipH="1">
            <a:off x="1653786" y="5243095"/>
            <a:ext cx="180000" cy="216000"/>
          </a:xfrm>
          <a:prstGeom prst="line">
            <a:avLst/>
          </a:prstGeom>
          <a:noFill/>
          <a:ln w="38100" cap="flat" cmpd="sng" algn="ctr">
            <a:solidFill>
              <a:srgbClr val="0505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6" name="직선 연결선 65"/>
          <p:cNvCxnSpPr/>
          <p:nvPr/>
        </p:nvCxnSpPr>
        <p:spPr bwMode="auto">
          <a:xfrm>
            <a:off x="2716912" y="5242376"/>
            <a:ext cx="180000" cy="216000"/>
          </a:xfrm>
          <a:prstGeom prst="line">
            <a:avLst/>
          </a:prstGeom>
          <a:noFill/>
          <a:ln w="38100" cap="flat" cmpd="sng" algn="ctr">
            <a:solidFill>
              <a:srgbClr val="0505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7" name="직선 연결선 66"/>
          <p:cNvCxnSpPr/>
          <p:nvPr/>
        </p:nvCxnSpPr>
        <p:spPr bwMode="auto">
          <a:xfrm flipH="1">
            <a:off x="2712120" y="5242376"/>
            <a:ext cx="180000" cy="216000"/>
          </a:xfrm>
          <a:prstGeom prst="line">
            <a:avLst/>
          </a:prstGeom>
          <a:noFill/>
          <a:ln w="38100" cap="flat" cmpd="sng" algn="ctr">
            <a:solidFill>
              <a:srgbClr val="05050B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68" name="TextBox 67"/>
          <p:cNvSpPr txBox="1"/>
          <p:nvPr/>
        </p:nvSpPr>
        <p:spPr>
          <a:xfrm>
            <a:off x="1585899" y="6055453"/>
            <a:ext cx="1395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latinLnBrk="1" hangingPunct="1"/>
            <a:r>
              <a:rPr lang="ko-KR" altLang="en-US" smtClean="0">
                <a:solidFill>
                  <a:srgbClr val="FF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언더플로우</a:t>
            </a:r>
            <a:endParaRPr lang="en-US" dirty="0">
              <a:solidFill>
                <a:srgbClr val="FF0000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70" name="Text Box 59"/>
          <p:cNvSpPr txBox="1">
            <a:spLocks noChangeArrowheads="1"/>
          </p:cNvSpPr>
          <p:nvPr/>
        </p:nvSpPr>
        <p:spPr bwMode="auto">
          <a:xfrm>
            <a:off x="4006484" y="3802911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71" name="Text Box 60"/>
          <p:cNvSpPr txBox="1">
            <a:spLocks noChangeArrowheads="1"/>
          </p:cNvSpPr>
          <p:nvPr/>
        </p:nvSpPr>
        <p:spPr bwMode="auto">
          <a:xfrm>
            <a:off x="613456" y="5579512"/>
            <a:ext cx="481012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72" name="Text Box 61"/>
          <p:cNvSpPr txBox="1">
            <a:spLocks noChangeArrowheads="1"/>
          </p:cNvSpPr>
          <p:nvPr/>
        </p:nvSpPr>
        <p:spPr bwMode="auto">
          <a:xfrm>
            <a:off x="1094469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73" name="Text Box 63"/>
          <p:cNvSpPr txBox="1">
            <a:spLocks noChangeArrowheads="1"/>
          </p:cNvSpPr>
          <p:nvPr/>
        </p:nvSpPr>
        <p:spPr bwMode="auto">
          <a:xfrm>
            <a:off x="4596494" y="5579512"/>
            <a:ext cx="479425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74" name="Text Box 64"/>
          <p:cNvSpPr txBox="1">
            <a:spLocks noChangeArrowheads="1"/>
          </p:cNvSpPr>
          <p:nvPr/>
        </p:nvSpPr>
        <p:spPr bwMode="auto">
          <a:xfrm>
            <a:off x="2196193" y="4714324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75" name="Line 65"/>
          <p:cNvSpPr>
            <a:spLocks noChangeShapeType="1"/>
          </p:cNvSpPr>
          <p:nvPr/>
        </p:nvSpPr>
        <p:spPr bwMode="auto">
          <a:xfrm flipH="1">
            <a:off x="2220006" y="5074687"/>
            <a:ext cx="0" cy="504825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6" name="Line 66"/>
          <p:cNvSpPr>
            <a:spLocks noChangeShapeType="1"/>
          </p:cNvSpPr>
          <p:nvPr/>
        </p:nvSpPr>
        <p:spPr bwMode="auto">
          <a:xfrm>
            <a:off x="2672442" y="5060211"/>
            <a:ext cx="704057" cy="519300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7" name="Text Box 67"/>
          <p:cNvSpPr txBox="1">
            <a:spLocks noChangeArrowheads="1"/>
          </p:cNvSpPr>
          <p:nvPr/>
        </p:nvSpPr>
        <p:spPr bwMode="auto">
          <a:xfrm>
            <a:off x="1789794" y="5579512"/>
            <a:ext cx="477837" cy="360362"/>
          </a:xfrm>
          <a:prstGeom prst="rect">
            <a:avLst/>
          </a:prstGeom>
          <a:solidFill>
            <a:srgbClr val="00FFFF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78" name="Text Box 68"/>
          <p:cNvSpPr txBox="1">
            <a:spLocks noChangeArrowheads="1"/>
          </p:cNvSpPr>
          <p:nvPr/>
        </p:nvSpPr>
        <p:spPr bwMode="auto">
          <a:xfrm>
            <a:off x="2917712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79" name="Text Box 69"/>
          <p:cNvSpPr txBox="1">
            <a:spLocks noChangeArrowheads="1"/>
          </p:cNvSpPr>
          <p:nvPr/>
        </p:nvSpPr>
        <p:spPr bwMode="auto">
          <a:xfrm>
            <a:off x="6114174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80" name="Line 70"/>
          <p:cNvSpPr>
            <a:spLocks noChangeShapeType="1"/>
          </p:cNvSpPr>
          <p:nvPr/>
        </p:nvSpPr>
        <p:spPr bwMode="auto">
          <a:xfrm flipH="1">
            <a:off x="6154501" y="5060211"/>
            <a:ext cx="0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1" name="Text Box 71"/>
          <p:cNvSpPr txBox="1">
            <a:spLocks noChangeArrowheads="1"/>
          </p:cNvSpPr>
          <p:nvPr/>
        </p:nvSpPr>
        <p:spPr bwMode="auto">
          <a:xfrm>
            <a:off x="2220006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2" name="Text Box 72"/>
          <p:cNvSpPr txBox="1">
            <a:spLocks noChangeArrowheads="1"/>
          </p:cNvSpPr>
          <p:nvPr/>
        </p:nvSpPr>
        <p:spPr bwMode="auto">
          <a:xfrm>
            <a:off x="6135451" y="47159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3" name="Text Box 73"/>
          <p:cNvSpPr txBox="1">
            <a:spLocks noChangeArrowheads="1"/>
          </p:cNvSpPr>
          <p:nvPr/>
        </p:nvSpPr>
        <p:spPr bwMode="auto">
          <a:xfrm>
            <a:off x="3376500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84" name="Line 76"/>
          <p:cNvSpPr>
            <a:spLocks noChangeShapeType="1"/>
          </p:cNvSpPr>
          <p:nvPr/>
        </p:nvSpPr>
        <p:spPr bwMode="auto">
          <a:xfrm>
            <a:off x="6586301" y="5060211"/>
            <a:ext cx="1034603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5" name="Text Box 77"/>
          <p:cNvSpPr txBox="1">
            <a:spLocks noChangeArrowheads="1"/>
          </p:cNvSpPr>
          <p:nvPr/>
        </p:nvSpPr>
        <p:spPr bwMode="auto">
          <a:xfrm>
            <a:off x="1735818" y="4714324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6" name="Line 78"/>
          <p:cNvSpPr>
            <a:spLocks noChangeShapeType="1"/>
          </p:cNvSpPr>
          <p:nvPr/>
        </p:nvSpPr>
        <p:spPr bwMode="auto">
          <a:xfrm flipH="1">
            <a:off x="1067481" y="5060211"/>
            <a:ext cx="659632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7" name="Text Box 79"/>
          <p:cNvSpPr txBox="1">
            <a:spLocks noChangeArrowheads="1"/>
          </p:cNvSpPr>
          <p:nvPr/>
        </p:nvSpPr>
        <p:spPr bwMode="auto">
          <a:xfrm>
            <a:off x="5028294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8" name="Text Box 80"/>
          <p:cNvSpPr txBox="1">
            <a:spLocks noChangeArrowheads="1"/>
          </p:cNvSpPr>
          <p:nvPr/>
        </p:nvSpPr>
        <p:spPr bwMode="auto">
          <a:xfrm>
            <a:off x="5682374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Text Box 83"/>
          <p:cNvSpPr txBox="1">
            <a:spLocks noChangeArrowheads="1"/>
          </p:cNvSpPr>
          <p:nvPr/>
        </p:nvSpPr>
        <p:spPr bwMode="auto">
          <a:xfrm>
            <a:off x="5676664" y="4714324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0" name="Line 84"/>
          <p:cNvSpPr>
            <a:spLocks noChangeShapeType="1"/>
          </p:cNvSpPr>
          <p:nvPr/>
        </p:nvSpPr>
        <p:spPr bwMode="auto">
          <a:xfrm flipH="1">
            <a:off x="5028294" y="5060211"/>
            <a:ext cx="644202" cy="519302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91" name="Text Box 47"/>
          <p:cNvSpPr txBox="1">
            <a:spLocks noChangeArrowheads="1"/>
          </p:cNvSpPr>
          <p:nvPr/>
        </p:nvSpPr>
        <p:spPr bwMode="auto">
          <a:xfrm>
            <a:off x="6757304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2" name="Text Box 48"/>
          <p:cNvSpPr txBox="1">
            <a:spLocks noChangeArrowheads="1"/>
          </p:cNvSpPr>
          <p:nvPr/>
        </p:nvSpPr>
        <p:spPr bwMode="auto">
          <a:xfrm>
            <a:off x="8052704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3" name="Text Box 54"/>
          <p:cNvSpPr txBox="1">
            <a:spLocks noChangeArrowheads="1"/>
          </p:cNvSpPr>
          <p:nvPr/>
        </p:nvSpPr>
        <p:spPr bwMode="auto">
          <a:xfrm>
            <a:off x="7189104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4" name="Text Box 55"/>
          <p:cNvSpPr txBox="1">
            <a:spLocks noChangeArrowheads="1"/>
          </p:cNvSpPr>
          <p:nvPr/>
        </p:nvSpPr>
        <p:spPr bwMode="auto">
          <a:xfrm>
            <a:off x="7620904" y="557951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5" name="Line 76"/>
          <p:cNvSpPr>
            <a:spLocks noChangeShapeType="1"/>
          </p:cNvSpPr>
          <p:nvPr/>
        </p:nvSpPr>
        <p:spPr bwMode="auto">
          <a:xfrm>
            <a:off x="4484321" y="4163272"/>
            <a:ext cx="1651129" cy="549464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96" name="Line 78"/>
          <p:cNvSpPr>
            <a:spLocks noChangeShapeType="1"/>
          </p:cNvSpPr>
          <p:nvPr/>
        </p:nvSpPr>
        <p:spPr bwMode="auto">
          <a:xfrm flipH="1">
            <a:off x="2196191" y="4163272"/>
            <a:ext cx="1810291" cy="536577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69" name="직사각형 68"/>
          <p:cNvSpPr/>
          <p:nvPr/>
        </p:nvSpPr>
        <p:spPr>
          <a:xfrm>
            <a:off x="851997" y="299944"/>
            <a:ext cx="26324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C00000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7</a:t>
            </a:r>
            <a:r>
              <a:rPr lang="ko-KR" altLang="en-US" sz="2400" dirty="0" smtClean="0">
                <a:solidFill>
                  <a:srgbClr val="C00000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을</a:t>
            </a:r>
            <a:r>
              <a:rPr lang="ko-KR" altLang="en-US" sz="2400" dirty="0" smtClean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solidFill>
                  <a:srgbClr val="C00000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삭제하는</a:t>
            </a:r>
            <a:r>
              <a:rPr lang="ko-KR" altLang="en-US" sz="24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>
                <a:solidFill>
                  <a:srgbClr val="C00000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과정</a:t>
            </a:r>
            <a:endParaRPr 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42531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Box 59"/>
          <p:cNvSpPr txBox="1">
            <a:spLocks noChangeArrowheads="1"/>
          </p:cNvSpPr>
          <p:nvPr/>
        </p:nvSpPr>
        <p:spPr bwMode="auto">
          <a:xfrm>
            <a:off x="4076596" y="398355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31" name="Text Box 60"/>
          <p:cNvSpPr txBox="1">
            <a:spLocks noChangeArrowheads="1"/>
          </p:cNvSpPr>
          <p:nvPr/>
        </p:nvSpPr>
        <p:spPr bwMode="auto">
          <a:xfrm>
            <a:off x="683568" y="2174956"/>
            <a:ext cx="481012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32" name="Text Box 61"/>
          <p:cNvSpPr txBox="1">
            <a:spLocks noChangeArrowheads="1"/>
          </p:cNvSpPr>
          <p:nvPr/>
        </p:nvSpPr>
        <p:spPr bwMode="auto">
          <a:xfrm>
            <a:off x="1164581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33" name="Text Box 63"/>
          <p:cNvSpPr txBox="1">
            <a:spLocks noChangeArrowheads="1"/>
          </p:cNvSpPr>
          <p:nvPr/>
        </p:nvSpPr>
        <p:spPr bwMode="auto">
          <a:xfrm>
            <a:off x="4666606" y="2174956"/>
            <a:ext cx="479425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34" name="Text Box 64"/>
          <p:cNvSpPr txBox="1">
            <a:spLocks noChangeArrowheads="1"/>
          </p:cNvSpPr>
          <p:nvPr/>
        </p:nvSpPr>
        <p:spPr bwMode="auto">
          <a:xfrm>
            <a:off x="2293963" y="137476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36" name="Line 66"/>
          <p:cNvSpPr>
            <a:spLocks noChangeShapeType="1"/>
          </p:cNvSpPr>
          <p:nvPr/>
        </p:nvSpPr>
        <p:spPr bwMode="auto">
          <a:xfrm>
            <a:off x="2771732" y="1735124"/>
            <a:ext cx="693929" cy="43983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38" name="Text Box 68"/>
          <p:cNvSpPr txBox="1">
            <a:spLocks noChangeArrowheads="1"/>
          </p:cNvSpPr>
          <p:nvPr/>
        </p:nvSpPr>
        <p:spPr bwMode="auto">
          <a:xfrm>
            <a:off x="2987824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39" name="Text Box 69"/>
          <p:cNvSpPr txBox="1">
            <a:spLocks noChangeArrowheads="1"/>
          </p:cNvSpPr>
          <p:nvPr/>
        </p:nvSpPr>
        <p:spPr bwMode="auto">
          <a:xfrm>
            <a:off x="6184286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40" name="Line 70"/>
          <p:cNvSpPr>
            <a:spLocks noChangeShapeType="1"/>
          </p:cNvSpPr>
          <p:nvPr/>
        </p:nvSpPr>
        <p:spPr bwMode="auto">
          <a:xfrm flipH="1">
            <a:off x="6224613" y="1655655"/>
            <a:ext cx="0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41" name="Text Box 71"/>
          <p:cNvSpPr txBox="1">
            <a:spLocks noChangeArrowheads="1"/>
          </p:cNvSpPr>
          <p:nvPr/>
        </p:nvSpPr>
        <p:spPr bwMode="auto">
          <a:xfrm>
            <a:off x="2088680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42" name="Text Box 72"/>
          <p:cNvSpPr txBox="1">
            <a:spLocks noChangeArrowheads="1"/>
          </p:cNvSpPr>
          <p:nvPr/>
        </p:nvSpPr>
        <p:spPr bwMode="auto">
          <a:xfrm>
            <a:off x="6205563" y="13113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43" name="Text Box 73"/>
          <p:cNvSpPr txBox="1">
            <a:spLocks noChangeArrowheads="1"/>
          </p:cNvSpPr>
          <p:nvPr/>
        </p:nvSpPr>
        <p:spPr bwMode="auto">
          <a:xfrm>
            <a:off x="3446612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44" name="Line 76"/>
          <p:cNvSpPr>
            <a:spLocks noChangeShapeType="1"/>
          </p:cNvSpPr>
          <p:nvPr/>
        </p:nvSpPr>
        <p:spPr bwMode="auto">
          <a:xfrm>
            <a:off x="6656413" y="1655655"/>
            <a:ext cx="1034603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45" name="Text Box 77"/>
          <p:cNvSpPr txBox="1">
            <a:spLocks noChangeArrowheads="1"/>
          </p:cNvSpPr>
          <p:nvPr/>
        </p:nvSpPr>
        <p:spPr bwMode="auto">
          <a:xfrm>
            <a:off x="1619672" y="2174955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46" name="Line 78"/>
          <p:cNvSpPr>
            <a:spLocks noChangeShapeType="1"/>
          </p:cNvSpPr>
          <p:nvPr/>
        </p:nvSpPr>
        <p:spPr bwMode="auto">
          <a:xfrm flipH="1">
            <a:off x="1629892" y="1735124"/>
            <a:ext cx="643859" cy="43983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47" name="Text Box 79"/>
          <p:cNvSpPr txBox="1">
            <a:spLocks noChangeArrowheads="1"/>
          </p:cNvSpPr>
          <p:nvPr/>
        </p:nvSpPr>
        <p:spPr bwMode="auto">
          <a:xfrm>
            <a:off x="5098406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48" name="Text Box 80"/>
          <p:cNvSpPr txBox="1">
            <a:spLocks noChangeArrowheads="1"/>
          </p:cNvSpPr>
          <p:nvPr/>
        </p:nvSpPr>
        <p:spPr bwMode="auto">
          <a:xfrm>
            <a:off x="5752486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49" name="Text Box 83"/>
          <p:cNvSpPr txBox="1">
            <a:spLocks noChangeArrowheads="1"/>
          </p:cNvSpPr>
          <p:nvPr/>
        </p:nvSpPr>
        <p:spPr bwMode="auto">
          <a:xfrm>
            <a:off x="5746776" y="1309768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0" name="Line 84"/>
          <p:cNvSpPr>
            <a:spLocks noChangeShapeType="1"/>
          </p:cNvSpPr>
          <p:nvPr/>
        </p:nvSpPr>
        <p:spPr bwMode="auto">
          <a:xfrm flipH="1">
            <a:off x="5098406" y="1655655"/>
            <a:ext cx="644202" cy="519302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51" name="Text Box 47"/>
          <p:cNvSpPr txBox="1">
            <a:spLocks noChangeArrowheads="1"/>
          </p:cNvSpPr>
          <p:nvPr/>
        </p:nvSpPr>
        <p:spPr bwMode="auto">
          <a:xfrm>
            <a:off x="6827416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2" name="Text Box 48"/>
          <p:cNvSpPr txBox="1">
            <a:spLocks noChangeArrowheads="1"/>
          </p:cNvSpPr>
          <p:nvPr/>
        </p:nvSpPr>
        <p:spPr bwMode="auto">
          <a:xfrm>
            <a:off x="8122816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3" name="Text Box 54"/>
          <p:cNvSpPr txBox="1">
            <a:spLocks noChangeArrowheads="1"/>
          </p:cNvSpPr>
          <p:nvPr/>
        </p:nvSpPr>
        <p:spPr bwMode="auto">
          <a:xfrm>
            <a:off x="7259216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4" name="Text Box 55"/>
          <p:cNvSpPr txBox="1">
            <a:spLocks noChangeArrowheads="1"/>
          </p:cNvSpPr>
          <p:nvPr/>
        </p:nvSpPr>
        <p:spPr bwMode="auto">
          <a:xfrm>
            <a:off x="7691016" y="21749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5" name="Line 76"/>
          <p:cNvSpPr>
            <a:spLocks noChangeShapeType="1"/>
          </p:cNvSpPr>
          <p:nvPr/>
        </p:nvSpPr>
        <p:spPr bwMode="auto">
          <a:xfrm>
            <a:off x="4554433" y="758716"/>
            <a:ext cx="1651129" cy="549464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56" name="Line 78"/>
          <p:cNvSpPr>
            <a:spLocks noChangeShapeType="1"/>
          </p:cNvSpPr>
          <p:nvPr/>
        </p:nvSpPr>
        <p:spPr bwMode="auto">
          <a:xfrm flipH="1">
            <a:off x="2771799" y="758716"/>
            <a:ext cx="1304793" cy="616045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949907" y="1387034"/>
            <a:ext cx="1395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latinLnBrk="1" hangingPunct="1"/>
            <a:r>
              <a:rPr lang="ko-KR" altLang="en-US" smtClean="0">
                <a:solidFill>
                  <a:srgbClr val="FF0000"/>
                </a:solidFill>
                <a:latin typeface="Calibri" panose="020F0502020204030204" pitchFamily="34" charset="0"/>
                <a:ea typeface="맑은 고딕" panose="020B0503020000020004" pitchFamily="50" charset="-127"/>
              </a:rPr>
              <a:t>언더플로우</a:t>
            </a:r>
            <a:endParaRPr lang="en-US" dirty="0">
              <a:solidFill>
                <a:srgbClr val="FF0000"/>
              </a:solidFill>
              <a:latin typeface="Calibri" panose="020F0502020204030204" pitchFamily="34" charset="0"/>
              <a:ea typeface="맑은 고딕" panose="020B0503020000020004" pitchFamily="50" charset="-127"/>
            </a:endParaRPr>
          </a:p>
        </p:txBody>
      </p:sp>
      <p:sp>
        <p:nvSpPr>
          <p:cNvPr id="69" name="Text Box 59"/>
          <p:cNvSpPr txBox="1">
            <a:spLocks noChangeArrowheads="1"/>
          </p:cNvSpPr>
          <p:nvPr/>
        </p:nvSpPr>
        <p:spPr bwMode="auto">
          <a:xfrm>
            <a:off x="4076593" y="4292774"/>
            <a:ext cx="477837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70" name="Text Box 60"/>
          <p:cNvSpPr txBox="1">
            <a:spLocks noChangeArrowheads="1"/>
          </p:cNvSpPr>
          <p:nvPr/>
        </p:nvSpPr>
        <p:spPr bwMode="auto">
          <a:xfrm>
            <a:off x="683568" y="5156870"/>
            <a:ext cx="481012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71" name="Text Box 61"/>
          <p:cNvSpPr txBox="1">
            <a:spLocks noChangeArrowheads="1"/>
          </p:cNvSpPr>
          <p:nvPr/>
        </p:nvSpPr>
        <p:spPr bwMode="auto">
          <a:xfrm>
            <a:off x="1164581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72" name="Text Box 63"/>
          <p:cNvSpPr txBox="1">
            <a:spLocks noChangeArrowheads="1"/>
          </p:cNvSpPr>
          <p:nvPr/>
        </p:nvSpPr>
        <p:spPr bwMode="auto">
          <a:xfrm>
            <a:off x="4666606" y="5156870"/>
            <a:ext cx="479425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73" name="Text Box 64"/>
          <p:cNvSpPr txBox="1">
            <a:spLocks noChangeArrowheads="1"/>
          </p:cNvSpPr>
          <p:nvPr/>
        </p:nvSpPr>
        <p:spPr bwMode="auto">
          <a:xfrm>
            <a:off x="2540089" y="4271656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74" name="Line 66"/>
          <p:cNvSpPr>
            <a:spLocks noChangeShapeType="1"/>
          </p:cNvSpPr>
          <p:nvPr/>
        </p:nvSpPr>
        <p:spPr bwMode="auto">
          <a:xfrm>
            <a:off x="3029472" y="4652044"/>
            <a:ext cx="436189" cy="504825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5" name="Text Box 68"/>
          <p:cNvSpPr txBox="1">
            <a:spLocks noChangeArrowheads="1"/>
          </p:cNvSpPr>
          <p:nvPr/>
        </p:nvSpPr>
        <p:spPr bwMode="auto">
          <a:xfrm>
            <a:off x="2987824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76" name="Text Box 69"/>
          <p:cNvSpPr txBox="1">
            <a:spLocks noChangeArrowheads="1"/>
          </p:cNvSpPr>
          <p:nvPr/>
        </p:nvSpPr>
        <p:spPr bwMode="auto">
          <a:xfrm>
            <a:off x="6184286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77" name="Line 70"/>
          <p:cNvSpPr>
            <a:spLocks noChangeShapeType="1"/>
          </p:cNvSpPr>
          <p:nvPr/>
        </p:nvSpPr>
        <p:spPr bwMode="auto">
          <a:xfrm flipH="1">
            <a:off x="6224613" y="4637569"/>
            <a:ext cx="0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8" name="Text Box 71"/>
          <p:cNvSpPr txBox="1">
            <a:spLocks noChangeArrowheads="1"/>
          </p:cNvSpPr>
          <p:nvPr/>
        </p:nvSpPr>
        <p:spPr bwMode="auto">
          <a:xfrm>
            <a:off x="2088680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79" name="Text Box 72"/>
          <p:cNvSpPr txBox="1">
            <a:spLocks noChangeArrowheads="1"/>
          </p:cNvSpPr>
          <p:nvPr/>
        </p:nvSpPr>
        <p:spPr bwMode="auto">
          <a:xfrm>
            <a:off x="6205563" y="42932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0" name="Text Box 73"/>
          <p:cNvSpPr txBox="1">
            <a:spLocks noChangeArrowheads="1"/>
          </p:cNvSpPr>
          <p:nvPr/>
        </p:nvSpPr>
        <p:spPr bwMode="auto">
          <a:xfrm>
            <a:off x="3446612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81" name="Line 76"/>
          <p:cNvSpPr>
            <a:spLocks noChangeShapeType="1"/>
          </p:cNvSpPr>
          <p:nvPr/>
        </p:nvSpPr>
        <p:spPr bwMode="auto">
          <a:xfrm>
            <a:off x="6656413" y="4637569"/>
            <a:ext cx="1034603" cy="51930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2" name="Text Box 77"/>
          <p:cNvSpPr txBox="1">
            <a:spLocks noChangeArrowheads="1"/>
          </p:cNvSpPr>
          <p:nvPr/>
        </p:nvSpPr>
        <p:spPr bwMode="auto">
          <a:xfrm>
            <a:off x="1619672" y="5156869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3" name="Line 78"/>
          <p:cNvSpPr>
            <a:spLocks noChangeShapeType="1"/>
          </p:cNvSpPr>
          <p:nvPr/>
        </p:nvSpPr>
        <p:spPr bwMode="auto">
          <a:xfrm flipH="1">
            <a:off x="1660771" y="4632018"/>
            <a:ext cx="895252" cy="524851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4" name="Text Box 79"/>
          <p:cNvSpPr txBox="1">
            <a:spLocks noChangeArrowheads="1"/>
          </p:cNvSpPr>
          <p:nvPr/>
        </p:nvSpPr>
        <p:spPr bwMode="auto">
          <a:xfrm>
            <a:off x="5098406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5" name="Text Box 80"/>
          <p:cNvSpPr txBox="1">
            <a:spLocks noChangeArrowheads="1"/>
          </p:cNvSpPr>
          <p:nvPr/>
        </p:nvSpPr>
        <p:spPr bwMode="auto">
          <a:xfrm>
            <a:off x="5752486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6" name="Text Box 83"/>
          <p:cNvSpPr txBox="1">
            <a:spLocks noChangeArrowheads="1"/>
          </p:cNvSpPr>
          <p:nvPr/>
        </p:nvSpPr>
        <p:spPr bwMode="auto">
          <a:xfrm>
            <a:off x="5746776" y="429168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7" name="Line 84"/>
          <p:cNvSpPr>
            <a:spLocks noChangeShapeType="1"/>
          </p:cNvSpPr>
          <p:nvPr/>
        </p:nvSpPr>
        <p:spPr bwMode="auto">
          <a:xfrm flipH="1">
            <a:off x="5098406" y="4637569"/>
            <a:ext cx="644202" cy="519302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8" name="Text Box 47"/>
          <p:cNvSpPr txBox="1">
            <a:spLocks noChangeArrowheads="1"/>
          </p:cNvSpPr>
          <p:nvPr/>
        </p:nvSpPr>
        <p:spPr bwMode="auto">
          <a:xfrm>
            <a:off x="6827416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Text Box 48"/>
          <p:cNvSpPr txBox="1">
            <a:spLocks noChangeArrowheads="1"/>
          </p:cNvSpPr>
          <p:nvPr/>
        </p:nvSpPr>
        <p:spPr bwMode="auto">
          <a:xfrm>
            <a:off x="8122816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0" name="Text Box 54"/>
          <p:cNvSpPr txBox="1">
            <a:spLocks noChangeArrowheads="1"/>
          </p:cNvSpPr>
          <p:nvPr/>
        </p:nvSpPr>
        <p:spPr bwMode="auto">
          <a:xfrm>
            <a:off x="7259216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1" name="Text Box 55"/>
          <p:cNvSpPr txBox="1">
            <a:spLocks noChangeArrowheads="1"/>
          </p:cNvSpPr>
          <p:nvPr/>
        </p:nvSpPr>
        <p:spPr bwMode="auto">
          <a:xfrm>
            <a:off x="7691016" y="5156870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897861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Text Box 69"/>
          <p:cNvSpPr txBox="1">
            <a:spLocks noChangeArrowheads="1"/>
          </p:cNvSpPr>
          <p:nvPr/>
        </p:nvSpPr>
        <p:spPr bwMode="auto">
          <a:xfrm>
            <a:off x="5873656" y="1865942"/>
            <a:ext cx="477837" cy="360362"/>
          </a:xfrm>
          <a:prstGeom prst="rect">
            <a:avLst/>
          </a:prstGeom>
          <a:solidFill>
            <a:schemeClr val="bg1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45</a:t>
            </a:r>
          </a:p>
        </p:txBody>
      </p:sp>
      <p:sp>
        <p:nvSpPr>
          <p:cNvPr id="70" name="Text Box 60"/>
          <p:cNvSpPr txBox="1">
            <a:spLocks noChangeArrowheads="1"/>
          </p:cNvSpPr>
          <p:nvPr/>
        </p:nvSpPr>
        <p:spPr bwMode="auto">
          <a:xfrm>
            <a:off x="1187624" y="1865942"/>
            <a:ext cx="481012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</a:t>
            </a:r>
          </a:p>
        </p:txBody>
      </p:sp>
      <p:sp>
        <p:nvSpPr>
          <p:cNvPr id="71" name="Text Box 61"/>
          <p:cNvSpPr txBox="1">
            <a:spLocks noChangeArrowheads="1"/>
          </p:cNvSpPr>
          <p:nvPr/>
        </p:nvSpPr>
        <p:spPr bwMode="auto">
          <a:xfrm>
            <a:off x="1668637" y="1865942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</a:t>
            </a:r>
          </a:p>
        </p:txBody>
      </p:sp>
      <p:sp>
        <p:nvSpPr>
          <p:cNvPr id="72" name="Text Box 63"/>
          <p:cNvSpPr txBox="1">
            <a:spLocks noChangeArrowheads="1"/>
          </p:cNvSpPr>
          <p:nvPr/>
        </p:nvSpPr>
        <p:spPr bwMode="auto">
          <a:xfrm>
            <a:off x="4334370" y="1865942"/>
            <a:ext cx="45340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25</a:t>
            </a:r>
          </a:p>
        </p:txBody>
      </p:sp>
      <p:sp>
        <p:nvSpPr>
          <p:cNvPr id="74" name="Line 66"/>
          <p:cNvSpPr>
            <a:spLocks noChangeShapeType="1"/>
          </p:cNvSpPr>
          <p:nvPr/>
        </p:nvSpPr>
        <p:spPr bwMode="auto">
          <a:xfrm flipH="1">
            <a:off x="3708425" y="1148363"/>
            <a:ext cx="342503" cy="723339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5" name="Text Box 68"/>
          <p:cNvSpPr txBox="1">
            <a:spLocks noChangeArrowheads="1"/>
          </p:cNvSpPr>
          <p:nvPr/>
        </p:nvSpPr>
        <p:spPr bwMode="auto">
          <a:xfrm>
            <a:off x="3249638" y="1865942"/>
            <a:ext cx="458788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14</a:t>
            </a:r>
          </a:p>
        </p:txBody>
      </p:sp>
      <p:sp>
        <p:nvSpPr>
          <p:cNvPr id="77" name="Line 70"/>
          <p:cNvSpPr>
            <a:spLocks noChangeShapeType="1"/>
          </p:cNvSpPr>
          <p:nvPr/>
        </p:nvSpPr>
        <p:spPr bwMode="auto">
          <a:xfrm>
            <a:off x="5005761" y="1166460"/>
            <a:ext cx="862383" cy="699479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78" name="Text Box 71"/>
          <p:cNvSpPr txBox="1">
            <a:spLocks noChangeArrowheads="1"/>
          </p:cNvSpPr>
          <p:nvPr/>
        </p:nvSpPr>
        <p:spPr bwMode="auto">
          <a:xfrm>
            <a:off x="2627784" y="1865942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0" name="Text Box 73"/>
          <p:cNvSpPr txBox="1">
            <a:spLocks noChangeArrowheads="1"/>
          </p:cNvSpPr>
          <p:nvPr/>
        </p:nvSpPr>
        <p:spPr bwMode="auto">
          <a:xfrm>
            <a:off x="3708425" y="1865942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>
                <a:solidFill>
                  <a:srgbClr val="090A15"/>
                </a:solidFill>
                <a:latin typeface="Calibri" panose="020F0502020204030204" pitchFamily="34" charset="0"/>
              </a:rPr>
              <a:t>16</a:t>
            </a:r>
          </a:p>
        </p:txBody>
      </p:sp>
      <p:sp>
        <p:nvSpPr>
          <p:cNvPr id="81" name="Line 76"/>
          <p:cNvSpPr>
            <a:spLocks noChangeShapeType="1"/>
          </p:cNvSpPr>
          <p:nvPr/>
        </p:nvSpPr>
        <p:spPr bwMode="auto">
          <a:xfrm>
            <a:off x="5476181" y="1166460"/>
            <a:ext cx="1916839" cy="704493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2" name="Text Box 77"/>
          <p:cNvSpPr txBox="1">
            <a:spLocks noChangeArrowheads="1"/>
          </p:cNvSpPr>
          <p:nvPr/>
        </p:nvSpPr>
        <p:spPr bwMode="auto">
          <a:xfrm>
            <a:off x="2149947" y="1865941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3" name="Line 78"/>
          <p:cNvSpPr>
            <a:spLocks noChangeShapeType="1"/>
          </p:cNvSpPr>
          <p:nvPr/>
        </p:nvSpPr>
        <p:spPr bwMode="auto">
          <a:xfrm flipH="1">
            <a:off x="2142155" y="1148363"/>
            <a:ext cx="1430936" cy="717577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4" name="Text Box 79"/>
          <p:cNvSpPr txBox="1">
            <a:spLocks noChangeArrowheads="1"/>
          </p:cNvSpPr>
          <p:nvPr/>
        </p:nvSpPr>
        <p:spPr bwMode="auto">
          <a:xfrm>
            <a:off x="4787776" y="1865942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7" name="Line 84"/>
          <p:cNvSpPr>
            <a:spLocks noChangeShapeType="1"/>
          </p:cNvSpPr>
          <p:nvPr/>
        </p:nvSpPr>
        <p:spPr bwMode="auto">
          <a:xfrm>
            <a:off x="4525990" y="1166460"/>
            <a:ext cx="252922" cy="699479"/>
          </a:xfrm>
          <a:prstGeom prst="line">
            <a:avLst/>
          </a:prstGeom>
          <a:solidFill>
            <a:srgbClr val="FFFF00"/>
          </a:solidFill>
          <a:ln w="19050">
            <a:solidFill>
              <a:schemeClr val="tx1"/>
            </a:solidFill>
            <a:round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88" name="Text Box 47"/>
          <p:cNvSpPr txBox="1">
            <a:spLocks noChangeArrowheads="1"/>
          </p:cNvSpPr>
          <p:nvPr/>
        </p:nvSpPr>
        <p:spPr bwMode="auto">
          <a:xfrm>
            <a:off x="6470427" y="1865942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9" name="Text Box 48"/>
          <p:cNvSpPr txBox="1">
            <a:spLocks noChangeArrowheads="1"/>
          </p:cNvSpPr>
          <p:nvPr/>
        </p:nvSpPr>
        <p:spPr bwMode="auto">
          <a:xfrm>
            <a:off x="7884368" y="1865942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70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0" name="Text Box 54"/>
          <p:cNvSpPr txBox="1">
            <a:spLocks noChangeArrowheads="1"/>
          </p:cNvSpPr>
          <p:nvPr/>
        </p:nvSpPr>
        <p:spPr bwMode="auto">
          <a:xfrm>
            <a:off x="6948586" y="1865942"/>
            <a:ext cx="456231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91" name="Text Box 55"/>
          <p:cNvSpPr txBox="1">
            <a:spLocks noChangeArrowheads="1"/>
          </p:cNvSpPr>
          <p:nvPr/>
        </p:nvSpPr>
        <p:spPr bwMode="auto">
          <a:xfrm>
            <a:off x="7406531" y="1865942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65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7" name="Text Box 47"/>
          <p:cNvSpPr txBox="1">
            <a:spLocks noChangeArrowheads="1"/>
          </p:cNvSpPr>
          <p:nvPr/>
        </p:nvSpPr>
        <p:spPr bwMode="auto">
          <a:xfrm>
            <a:off x="3563888" y="806098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12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8" name="Text Box 48"/>
          <p:cNvSpPr txBox="1">
            <a:spLocks noChangeArrowheads="1"/>
          </p:cNvSpPr>
          <p:nvPr/>
        </p:nvSpPr>
        <p:spPr bwMode="auto">
          <a:xfrm>
            <a:off x="5004048" y="806098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50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59" name="Text Box 54"/>
          <p:cNvSpPr txBox="1">
            <a:spLocks noChangeArrowheads="1"/>
          </p:cNvSpPr>
          <p:nvPr/>
        </p:nvSpPr>
        <p:spPr bwMode="auto">
          <a:xfrm>
            <a:off x="4043512" y="806098"/>
            <a:ext cx="483481" cy="360362"/>
          </a:xfrm>
          <a:prstGeom prst="rect">
            <a:avLst/>
          </a:prstGeom>
          <a:solidFill>
            <a:srgbClr val="FFFF00"/>
          </a:solidFill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20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60" name="Text Box 55"/>
          <p:cNvSpPr txBox="1">
            <a:spLocks noChangeArrowheads="1"/>
          </p:cNvSpPr>
          <p:nvPr/>
        </p:nvSpPr>
        <p:spPr bwMode="auto">
          <a:xfrm>
            <a:off x="4525990" y="806098"/>
            <a:ext cx="478058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35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  <p:sp>
        <p:nvSpPr>
          <p:cNvPr id="85" name="Text Box 80"/>
          <p:cNvSpPr txBox="1">
            <a:spLocks noChangeArrowheads="1"/>
          </p:cNvSpPr>
          <p:nvPr/>
        </p:nvSpPr>
        <p:spPr bwMode="auto">
          <a:xfrm>
            <a:off x="5390307" y="1865942"/>
            <a:ext cx="477837" cy="360362"/>
          </a:xfrm>
          <a:prstGeom prst="rect">
            <a:avLst/>
          </a:prstGeom>
          <a:noFill/>
          <a:ln w="19050">
            <a:solidFill>
              <a:srgbClr val="2D03C9"/>
            </a:solidFill>
            <a:miter lim="800000"/>
            <a:headEnd/>
            <a:tailEnd/>
          </a:ln>
        </p:spPr>
        <p:txBody>
          <a:bodyPr/>
          <a:lstStyle>
            <a:lvl1pPr eaLnBrk="0" hangingPunct="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ko-KR" sz="2000" dirty="0" smtClean="0">
                <a:solidFill>
                  <a:srgbClr val="090A15"/>
                </a:solidFill>
                <a:latin typeface="Calibri" panose="020F0502020204030204" pitchFamily="34" charset="0"/>
              </a:rPr>
              <a:t>40</a:t>
            </a:r>
            <a:endParaRPr kumimoji="0" lang="en-US" altLang="ko-KR" sz="2000" dirty="0">
              <a:solidFill>
                <a:srgbClr val="090A15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146278"/>
      </p:ext>
    </p:extLst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52810" y="697779"/>
            <a:ext cx="321915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800" dirty="0" smtClean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5.5.4 </a:t>
            </a:r>
            <a:r>
              <a:rPr lang="en-US" altLang="ko-KR" sz="28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B-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트리의</a:t>
            </a:r>
            <a:r>
              <a:rPr lang="ko-KR" altLang="ko-KR" sz="28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확장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79184" y="1703738"/>
            <a:ext cx="8391189" cy="2923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altLang="ko-KR" sz="2400" dirty="0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*-</a:t>
            </a:r>
            <a:r>
              <a:rPr lang="ko-KR" altLang="ko-KR" sz="2400" dirty="0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트리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B-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트리로서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루트를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제외한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다른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2/3M</a:t>
            </a:r>
            <a:r>
              <a:rPr lang="ko-KR" altLang="ko-KR" sz="2400" dirty="0">
                <a:cs typeface="Times New Roman" panose="02020603050405020304" pitchFamily="18" charset="0"/>
              </a:rPr>
              <a:t>∼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M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이어야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한다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spcAft>
                <a:spcPts val="2400"/>
              </a:spcAft>
              <a:buFontTx/>
              <a:buChar char="-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즉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각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적어도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2/3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이상이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키들로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채워져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있어야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B-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트리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에 비해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B*-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공간을</a:t>
            </a:r>
            <a:r>
              <a:rPr lang="en-US" altLang="ko-KR" sz="2400" dirty="0" smtClean="0"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효율적으로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활용</a:t>
            </a:r>
            <a:endParaRPr lang="ko-KR" altLang="ko-KR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394326"/>
      </p:ext>
    </p:extLst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73509" y="519627"/>
            <a:ext cx="7910052" cy="37394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B</a:t>
            </a:r>
            <a:r>
              <a:rPr lang="en-US" altLang="ko-KR" sz="2400" baseline="30000" dirty="0"/>
              <a:t>+</a:t>
            </a:r>
            <a:r>
              <a:rPr lang="en-US" altLang="ko-KR" sz="2400" dirty="0"/>
              <a:t>-</a:t>
            </a:r>
            <a:r>
              <a:rPr lang="ko-KR" altLang="ko-KR" sz="2400" dirty="0">
                <a:latin typeface="Calibri" panose="020F0502020204030204" pitchFamily="34" charset="0"/>
              </a:rPr>
              <a:t>트리는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실세계에서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가장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널리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활용되는</a:t>
            </a:r>
            <a:r>
              <a:rPr lang="ko-KR" altLang="ko-KR" sz="2400" dirty="0"/>
              <a:t> </a:t>
            </a:r>
            <a:r>
              <a:rPr lang="en-US" altLang="ko-KR" sz="2400" dirty="0"/>
              <a:t>B-</a:t>
            </a:r>
            <a:r>
              <a:rPr lang="ko-KR" altLang="ko-KR" sz="2400" dirty="0" smtClean="0">
                <a:latin typeface="Calibri" panose="020F0502020204030204" pitchFamily="34" charset="0"/>
              </a:rPr>
              <a:t>트리</a:t>
            </a:r>
            <a:endParaRPr lang="en-US" altLang="ko-KR" sz="2400" dirty="0" smtClean="0"/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B</a:t>
            </a:r>
            <a:r>
              <a:rPr lang="en-US" altLang="ko-KR" sz="2400" baseline="30000" dirty="0"/>
              <a:t>+</a:t>
            </a:r>
            <a:r>
              <a:rPr lang="en-US" altLang="ko-KR" sz="2400" dirty="0"/>
              <a:t>-</a:t>
            </a:r>
            <a:r>
              <a:rPr lang="ko-KR" altLang="ko-KR" sz="2400" dirty="0">
                <a:latin typeface="Calibri" panose="020F0502020204030204" pitchFamily="34" charset="0"/>
              </a:rPr>
              <a:t>트리는</a:t>
            </a:r>
            <a:r>
              <a:rPr lang="ko-KR" altLang="ko-KR" sz="2400" dirty="0"/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키들만으로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가지고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B-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트리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en-US" sz="2400" dirty="0" smtClean="0">
                <a:latin typeface="Calibri" panose="020F0502020204030204" pitchFamily="34" charset="0"/>
              </a:rPr>
              <a:t>구성</a:t>
            </a:r>
            <a:r>
              <a:rPr lang="en-US" altLang="ko-KR" sz="2400" dirty="0" smtClean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이파리노드에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키와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관련</a:t>
            </a:r>
            <a:r>
              <a:rPr lang="en-US" altLang="ko-KR" sz="2400" dirty="0" smtClean="0">
                <a:latin typeface="Calibri" panose="020F0502020204030204" pitchFamily="34" charset="0"/>
              </a:rPr>
              <a:t>(</a:t>
            </a:r>
            <a:r>
              <a:rPr lang="ko-KR" altLang="en-US" sz="2400" dirty="0" smtClean="0">
                <a:latin typeface="Calibri" panose="020F0502020204030204" pitchFamily="34" charset="0"/>
              </a:rPr>
              <a:t>실제</a:t>
            </a:r>
            <a:r>
              <a:rPr lang="en-US" altLang="ko-KR" sz="2400" dirty="0" smtClean="0">
                <a:latin typeface="Calibri" panose="020F0502020204030204" pitchFamily="34" charset="0"/>
              </a:rPr>
              <a:t>)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정보를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저장</a:t>
            </a:r>
            <a:endParaRPr lang="en-US" altLang="ko-KR" sz="2400" dirty="0" smtClean="0"/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키들로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구성된</a:t>
            </a:r>
            <a:r>
              <a:rPr lang="ko-KR" altLang="ko-KR" sz="2400" dirty="0"/>
              <a:t> </a:t>
            </a:r>
            <a:r>
              <a:rPr lang="en-US" altLang="ko-KR" sz="2400" dirty="0"/>
              <a:t>B-</a:t>
            </a:r>
            <a:r>
              <a:rPr lang="ko-KR" altLang="ko-KR" sz="2400" dirty="0">
                <a:latin typeface="Calibri" panose="020F0502020204030204" pitchFamily="34" charset="0"/>
              </a:rPr>
              <a:t>트리는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탐색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삽입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삭제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연산을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위해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관련된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이파리노드를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빠르게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찾을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있도록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안내해주는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역할만을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수행</a:t>
            </a:r>
            <a:endParaRPr lang="en-US" altLang="ko-KR" sz="2400" dirty="0" smtClean="0"/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B</a:t>
            </a:r>
            <a:r>
              <a:rPr lang="en-US" altLang="ko-KR" sz="2400" baseline="30000" dirty="0"/>
              <a:t>+</a:t>
            </a:r>
            <a:r>
              <a:rPr lang="en-US" altLang="ko-KR" sz="2400" dirty="0"/>
              <a:t>-</a:t>
            </a:r>
            <a:r>
              <a:rPr lang="ko-KR" altLang="ko-KR" sz="2400" dirty="0">
                <a:latin typeface="Calibri" panose="020F0502020204030204" pitchFamily="34" charset="0"/>
              </a:rPr>
              <a:t>트리는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전체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레코드를</a:t>
            </a:r>
            <a:r>
              <a:rPr lang="ko-KR" altLang="ko-KR" sz="2400" dirty="0"/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순차적으로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접근</a:t>
            </a:r>
            <a:r>
              <a:rPr lang="ko-KR" altLang="ko-KR" sz="2400" dirty="0">
                <a:latin typeface="Calibri" panose="020F0502020204030204" pitchFamily="34" charset="0"/>
              </a:rPr>
              <a:t>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있도록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이파리들은</a:t>
            </a:r>
            <a:r>
              <a:rPr lang="ko-KR" altLang="ko-KR" sz="2400" dirty="0"/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연결리스트</a:t>
            </a:r>
            <a:r>
              <a:rPr lang="ko-KR" altLang="ko-KR" sz="2400" dirty="0">
                <a:latin typeface="Calibri" panose="020F0502020204030204" pitchFamily="34" charset="0"/>
              </a:rPr>
              <a:t>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구현</a:t>
            </a:r>
            <a:endParaRPr lang="ko-KR" altLang="ko-KR" sz="2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5265" y="4407740"/>
            <a:ext cx="4654192" cy="21995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18450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27" y="564946"/>
            <a:ext cx="8763000" cy="1666875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188888" y="2727907"/>
            <a:ext cx="8554278" cy="3848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get()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메소드</a:t>
            </a:r>
            <a:r>
              <a:rPr lang="ko-KR" altLang="en-US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는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오버로딩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(overloading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으로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단계로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구현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01: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get()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메소드는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 매개변수인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Key 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만을 인자로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갖고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07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ine 02: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get()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root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 인자로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가짐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lnSpc>
                <a:spcPct val="107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03: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인 경우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리턴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ko-KR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탐색 실패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</a:p>
          <a:p>
            <a:pPr marL="342900" indent="-342900" algn="just">
              <a:lnSpc>
                <a:spcPct val="107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04: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 노드의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id,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즉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en-US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n.getKey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 비교한 결과에 따라서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line 05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나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06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에서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get()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 재귀호출하거나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line 07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에서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 가진 노드를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리턴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5628640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/>
              <a:t>성능 분석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582994"/>
            <a:ext cx="7886700" cy="490924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 smtClean="0"/>
              <a:t>B-</a:t>
            </a:r>
            <a:r>
              <a:rPr lang="ko-KR" altLang="ko-KR" sz="2400" dirty="0"/>
              <a:t>트리에서 </a:t>
            </a:r>
            <a:r>
              <a:rPr lang="ko-KR" altLang="ko-KR" sz="2400" dirty="0" smtClean="0"/>
              <a:t>삽입이나 </a:t>
            </a:r>
            <a:r>
              <a:rPr lang="ko-KR" altLang="ko-KR" sz="2400" dirty="0"/>
              <a:t>삭제 연산의 </a:t>
            </a:r>
            <a:r>
              <a:rPr lang="ko-KR" altLang="ko-KR" sz="2400" dirty="0" err="1"/>
              <a:t>수행시간은</a:t>
            </a:r>
            <a:r>
              <a:rPr lang="ko-KR" altLang="ko-KR" sz="2400" dirty="0"/>
              <a:t> 각각 </a:t>
            </a:r>
            <a:r>
              <a:rPr lang="en-US" altLang="ko-KR" sz="2400" dirty="0" smtClean="0"/>
              <a:t>B-</a:t>
            </a:r>
            <a:r>
              <a:rPr lang="ko-KR" altLang="ko-KR" sz="2400" dirty="0"/>
              <a:t> </a:t>
            </a:r>
            <a:r>
              <a:rPr lang="ko-KR" altLang="ko-KR" sz="2400" dirty="0">
                <a:solidFill>
                  <a:srgbClr val="3333FF"/>
                </a:solidFill>
              </a:rPr>
              <a:t>트리의 높이에 </a:t>
            </a:r>
            <a:r>
              <a:rPr lang="ko-KR" altLang="ko-KR" sz="2400" dirty="0" smtClean="0">
                <a:solidFill>
                  <a:srgbClr val="3333FF"/>
                </a:solidFill>
              </a:rPr>
              <a:t>비례</a:t>
            </a:r>
            <a:r>
              <a:rPr lang="en-US" altLang="ko-KR" sz="2400" dirty="0" smtClean="0"/>
              <a:t>. </a:t>
            </a:r>
            <a:r>
              <a:rPr lang="ko-KR" altLang="ko-KR" sz="2400" dirty="0"/>
              <a:t>차수가</a:t>
            </a:r>
            <a:r>
              <a:rPr lang="en-US" altLang="ko-KR" sz="2400" dirty="0"/>
              <a:t> M</a:t>
            </a:r>
            <a:r>
              <a:rPr lang="ko-KR" altLang="ko-KR" sz="2400" dirty="0"/>
              <a:t>이고 키의 개수가 </a:t>
            </a:r>
            <a:r>
              <a:rPr lang="en-US" altLang="ko-KR" sz="2400" dirty="0"/>
              <a:t>N</a:t>
            </a:r>
            <a:r>
              <a:rPr lang="ko-KR" altLang="ko-KR" sz="2400" dirty="0"/>
              <a:t>인 </a:t>
            </a:r>
            <a:r>
              <a:rPr lang="en-US" altLang="ko-KR" sz="2400" dirty="0"/>
              <a:t>B-</a:t>
            </a:r>
            <a:r>
              <a:rPr lang="ko-KR" altLang="ko-KR" sz="2400" dirty="0"/>
              <a:t>트리의 최대 </a:t>
            </a:r>
            <a:r>
              <a:rPr lang="ko-KR" altLang="ko-KR" sz="2400" dirty="0" smtClean="0"/>
              <a:t>높이는</a:t>
            </a:r>
            <a:r>
              <a:rPr lang="en-US" altLang="ko-KR" sz="2400" dirty="0" smtClean="0"/>
              <a:t> </a:t>
            </a:r>
            <a:r>
              <a:rPr lang="en-US" altLang="ko-KR" sz="2400" dirty="0" smtClean="0">
                <a:solidFill>
                  <a:srgbClr val="3333FF"/>
                </a:solidFill>
              </a:rPr>
              <a:t>O(log </a:t>
            </a:r>
            <a:r>
              <a:rPr lang="en-US" altLang="ko-KR" sz="2400" b="1" baseline="-25000" dirty="0">
                <a:solidFill>
                  <a:srgbClr val="3333FF"/>
                </a:solidFill>
              </a:rPr>
              <a:t>M</a:t>
            </a:r>
            <a:r>
              <a:rPr lang="en-US" altLang="ko-KR" sz="2400" baseline="-25000" dirty="0">
                <a:solidFill>
                  <a:srgbClr val="3333FF"/>
                </a:solidFill>
              </a:rPr>
              <a:t>/</a:t>
            </a:r>
            <a:r>
              <a:rPr lang="en-US" altLang="ko-KR" sz="2400" b="1" baseline="-25000" dirty="0">
                <a:solidFill>
                  <a:srgbClr val="3333FF"/>
                </a:solidFill>
              </a:rPr>
              <a:t>2 </a:t>
            </a:r>
            <a:r>
              <a:rPr lang="en-US" altLang="ko-KR" sz="2400" dirty="0">
                <a:solidFill>
                  <a:srgbClr val="3333FF"/>
                </a:solidFill>
              </a:rPr>
              <a:t>N)</a:t>
            </a:r>
            <a:r>
              <a:rPr lang="ko-KR" altLang="ko-KR" sz="2400" dirty="0"/>
              <a:t>이다</a:t>
            </a:r>
            <a:r>
              <a:rPr lang="en-US" altLang="ko-KR" sz="2400" dirty="0" smtClean="0"/>
              <a:t>.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 smtClean="0"/>
              <a:t>B-</a:t>
            </a:r>
            <a:r>
              <a:rPr lang="ko-KR" altLang="ko-KR" sz="2400" dirty="0"/>
              <a:t>트리는 키들의 비교 횟수보다 디스크와 메인 메모리 사이의 블록 이동</a:t>
            </a:r>
            <a:r>
              <a:rPr lang="en-US" altLang="ko-KR" sz="2400" dirty="0"/>
              <a:t>(Transfer) </a:t>
            </a:r>
            <a:r>
              <a:rPr lang="ko-KR" altLang="ko-KR" sz="2400" dirty="0" smtClean="0"/>
              <a:t>수</a:t>
            </a:r>
            <a:r>
              <a:rPr lang="ko-KR" altLang="en-US" sz="2400" dirty="0" smtClean="0"/>
              <a:t>를 최소화해야</a:t>
            </a:r>
            <a:endParaRPr lang="en-US" altLang="ko-KR" sz="2400" dirty="0" smtClean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 smtClean="0"/>
              <a:t>B-</a:t>
            </a:r>
            <a:r>
              <a:rPr lang="ko-KR" altLang="ko-KR" sz="2400" dirty="0"/>
              <a:t>트리의 최고 성능을 위해선 </a:t>
            </a:r>
            <a:r>
              <a:rPr lang="en-US" altLang="ko-KR" sz="2400" dirty="0" smtClean="0"/>
              <a:t>1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개의 노드가 </a:t>
            </a:r>
            <a:r>
              <a:rPr lang="en-US" altLang="ko-KR" sz="2400" dirty="0" smtClean="0"/>
              <a:t>1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개의 디스크 페이지에 맞도록 차수 </a:t>
            </a:r>
            <a:r>
              <a:rPr lang="en-US" altLang="ko-KR" sz="2400" dirty="0"/>
              <a:t>M</a:t>
            </a:r>
            <a:r>
              <a:rPr lang="ko-KR" altLang="ko-KR" sz="2400" dirty="0"/>
              <a:t>을 </a:t>
            </a:r>
            <a:r>
              <a:rPr lang="ko-KR" altLang="ko-KR" sz="2400" dirty="0" smtClean="0"/>
              <a:t>정</a:t>
            </a:r>
            <a:r>
              <a:rPr lang="ko-KR" altLang="en-US" sz="2400" dirty="0" smtClean="0"/>
              <a:t>함</a:t>
            </a:r>
            <a:r>
              <a:rPr lang="en-US" altLang="ko-KR" sz="24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77083623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</a:pPr>
            <a:r>
              <a:rPr lang="ko-KR" altLang="ko-KR" sz="2400" dirty="0" smtClean="0"/>
              <a:t>실제로 </a:t>
            </a:r>
            <a:r>
              <a:rPr lang="en-US" altLang="ko-KR" sz="2400" dirty="0" smtClean="0"/>
              <a:t>B-</a:t>
            </a:r>
            <a:r>
              <a:rPr lang="ko-KR" altLang="ko-KR" sz="2400" dirty="0"/>
              <a:t>트리들은</a:t>
            </a:r>
            <a:r>
              <a:rPr lang="en-US" altLang="ko-KR" sz="2400" dirty="0"/>
              <a:t> M</a:t>
            </a:r>
            <a:r>
              <a:rPr lang="ko-KR" altLang="ko-KR" sz="2400" dirty="0"/>
              <a:t>의 크기를 수백에서 수천으로 </a:t>
            </a:r>
            <a:r>
              <a:rPr lang="ko-KR" altLang="ko-KR" sz="2400" dirty="0" smtClean="0"/>
              <a:t>사용</a:t>
            </a:r>
            <a:endParaRPr lang="en-US" altLang="ko-KR" sz="2400" dirty="0" smtClean="0"/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buFontTx/>
              <a:buChar char="-"/>
            </a:pPr>
            <a:r>
              <a:rPr lang="ko-KR" altLang="ko-KR" sz="2200" dirty="0" smtClean="0"/>
              <a:t>예를 </a:t>
            </a:r>
            <a:r>
              <a:rPr lang="ko-KR" altLang="ko-KR" sz="2200" dirty="0"/>
              <a:t>들어</a:t>
            </a:r>
            <a:r>
              <a:rPr lang="en-US" altLang="ko-KR" sz="2200" dirty="0"/>
              <a:t>, M = 200</a:t>
            </a:r>
            <a:r>
              <a:rPr lang="ko-KR" altLang="ko-KR" sz="2200" dirty="0"/>
              <a:t>이고</a:t>
            </a:r>
            <a:r>
              <a:rPr lang="en-US" altLang="ko-KR" sz="2200" dirty="0"/>
              <a:t> N = 1</a:t>
            </a:r>
            <a:r>
              <a:rPr lang="ko-KR" altLang="ko-KR" sz="2200" dirty="0"/>
              <a:t>억이라면 </a:t>
            </a:r>
            <a:r>
              <a:rPr lang="en-US" altLang="ko-KR" sz="2200" dirty="0"/>
              <a:t>B-</a:t>
            </a:r>
            <a:r>
              <a:rPr lang="ko-KR" altLang="ko-KR" sz="2200" dirty="0"/>
              <a:t>트리의 연산은</a:t>
            </a:r>
            <a:r>
              <a:rPr lang="en-US" altLang="ko-KR" sz="2200" dirty="0"/>
              <a:t>4</a:t>
            </a:r>
            <a:r>
              <a:rPr lang="ko-KR" altLang="ko-KR" sz="2200" dirty="0"/>
              <a:t>개의 디스크 블록만 메인 메모리로 읽어 들이면 처리 가능하다</a:t>
            </a:r>
            <a:r>
              <a:rPr lang="en-US" altLang="ko-KR" sz="2200" dirty="0"/>
              <a:t>. </a:t>
            </a:r>
            <a:endParaRPr lang="en-US" altLang="ko-KR" sz="2200" dirty="0" smtClean="0"/>
          </a:p>
          <a:p>
            <a: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</a:pPr>
            <a:r>
              <a:rPr lang="ko-KR" altLang="ko-KR" sz="2400" dirty="0" smtClean="0"/>
              <a:t>성능향상을 </a:t>
            </a:r>
            <a:r>
              <a:rPr lang="ko-KR" altLang="ko-KR" sz="2400" dirty="0"/>
              <a:t>위해 </a:t>
            </a:r>
            <a:r>
              <a:rPr lang="ko-KR" altLang="ko-KR" sz="2400" dirty="0" smtClean="0">
                <a:solidFill>
                  <a:srgbClr val="3333FF"/>
                </a:solidFill>
              </a:rPr>
              <a:t>루트는 메인 </a:t>
            </a:r>
            <a:r>
              <a:rPr lang="ko-KR" altLang="ko-KR" sz="2400" dirty="0">
                <a:solidFill>
                  <a:srgbClr val="3333FF"/>
                </a:solidFill>
              </a:rPr>
              <a:t>메모리에</a:t>
            </a:r>
            <a:r>
              <a:rPr lang="ko-KR" altLang="ko-KR" sz="2400" dirty="0"/>
              <a:t> </a:t>
            </a:r>
            <a:r>
              <a:rPr lang="ko-KR" altLang="ko-KR" sz="2400" dirty="0" smtClean="0"/>
              <a:t>상주시</a:t>
            </a:r>
            <a:r>
              <a:rPr lang="ko-KR" altLang="en-US" sz="2400" dirty="0" smtClean="0"/>
              <a:t>킨</a:t>
            </a:r>
            <a:r>
              <a:rPr lang="ko-KR" altLang="ko-KR" sz="2400" dirty="0" smtClean="0"/>
              <a:t>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827357222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응용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/>
              <a:t>B-</a:t>
            </a:r>
            <a:r>
              <a:rPr lang="ko-KR" altLang="ko-KR" sz="2400" dirty="0"/>
              <a:t>트리</a:t>
            </a:r>
            <a:r>
              <a:rPr lang="en-US" altLang="ko-KR" sz="2400" dirty="0"/>
              <a:t>, B</a:t>
            </a:r>
            <a:r>
              <a:rPr lang="en-US" altLang="ko-KR" sz="2400" baseline="30000" dirty="0"/>
              <a:t>+</a:t>
            </a:r>
            <a:r>
              <a:rPr lang="en-US" altLang="ko-KR" sz="2400" dirty="0"/>
              <a:t>-</a:t>
            </a:r>
            <a:r>
              <a:rPr lang="ko-KR" altLang="ko-KR" sz="2400" dirty="0"/>
              <a:t>트리는 대용량의 데이터를 저장하고 유지하는 다양한 데이터베이스 시스템의 기본 자료구조로 </a:t>
            </a:r>
            <a:r>
              <a:rPr lang="ko-KR" altLang="ko-KR" sz="2400" dirty="0" smtClean="0"/>
              <a:t>활용</a:t>
            </a:r>
            <a:endParaRPr lang="en-US" altLang="ko-KR" sz="2400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 smtClean="0">
                <a:solidFill>
                  <a:srgbClr val="3333FF"/>
                </a:solidFill>
              </a:rPr>
              <a:t>Windows </a:t>
            </a:r>
            <a:r>
              <a:rPr lang="ko-KR" altLang="ko-KR" sz="2400" dirty="0">
                <a:solidFill>
                  <a:srgbClr val="3333FF"/>
                </a:solidFill>
              </a:rPr>
              <a:t>운영체제의 파일 시스템</a:t>
            </a:r>
            <a:r>
              <a:rPr lang="ko-KR" altLang="ko-KR" sz="2400" dirty="0"/>
              <a:t>인</a:t>
            </a:r>
            <a:r>
              <a:rPr lang="en-US" altLang="ko-KR" sz="2400" dirty="0"/>
              <a:t> HPFS(High Performance File System</a:t>
            </a:r>
            <a:r>
              <a:rPr lang="en-US" altLang="ko-KR" sz="2400" dirty="0" smtClean="0"/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ko-KR" sz="2400" dirty="0" smtClean="0">
                <a:solidFill>
                  <a:srgbClr val="3333FF"/>
                </a:solidFill>
              </a:rPr>
              <a:t>매킨토시 </a:t>
            </a:r>
            <a:r>
              <a:rPr lang="ko-KR" altLang="ko-KR" sz="2400" dirty="0">
                <a:solidFill>
                  <a:srgbClr val="3333FF"/>
                </a:solidFill>
              </a:rPr>
              <a:t>운영체제의 파일 시스템</a:t>
            </a:r>
            <a:r>
              <a:rPr lang="ko-KR" altLang="ko-KR" sz="2400" dirty="0"/>
              <a:t>인</a:t>
            </a:r>
            <a:r>
              <a:rPr lang="en-US" altLang="ko-KR" sz="2400" dirty="0"/>
              <a:t> HFS(Hierarchical File System)</a:t>
            </a:r>
            <a:r>
              <a:rPr lang="ko-KR" altLang="ko-KR" sz="2400" dirty="0"/>
              <a:t>과</a:t>
            </a:r>
            <a:r>
              <a:rPr lang="en-US" altLang="ko-KR" sz="2400" dirty="0"/>
              <a:t> HFS</a:t>
            </a:r>
            <a:r>
              <a:rPr lang="en-US" altLang="ko-KR" sz="2400" dirty="0" smtClean="0"/>
              <a:t>+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ko-KR" sz="2400" dirty="0" smtClean="0">
                <a:solidFill>
                  <a:srgbClr val="3333FF"/>
                </a:solidFill>
              </a:rPr>
              <a:t>리눅스 </a:t>
            </a:r>
            <a:r>
              <a:rPr lang="ko-KR" altLang="ko-KR" sz="2400" dirty="0">
                <a:solidFill>
                  <a:srgbClr val="3333FF"/>
                </a:solidFill>
              </a:rPr>
              <a:t>운영체제의 파일 시스템</a:t>
            </a:r>
            <a:r>
              <a:rPr lang="ko-KR" altLang="ko-KR" sz="2400" dirty="0"/>
              <a:t>인 </a:t>
            </a:r>
            <a:r>
              <a:rPr lang="en-US" altLang="ko-KR" sz="2400" dirty="0" err="1"/>
              <a:t>ReiserFS</a:t>
            </a:r>
            <a:r>
              <a:rPr lang="en-US" altLang="ko-KR" sz="2400" dirty="0"/>
              <a:t>, XFS, Ext3FS, </a:t>
            </a:r>
            <a:r>
              <a:rPr lang="en-US" altLang="ko-KR" sz="2400" dirty="0" smtClean="0"/>
              <a:t>JFS</a:t>
            </a:r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ko-KR" sz="2400" dirty="0" smtClean="0">
                <a:solidFill>
                  <a:srgbClr val="3333FF"/>
                </a:solidFill>
              </a:rPr>
              <a:t>상용 </a:t>
            </a:r>
            <a:r>
              <a:rPr lang="ko-KR" altLang="ko-KR" sz="2400" dirty="0">
                <a:solidFill>
                  <a:srgbClr val="3333FF"/>
                </a:solidFill>
              </a:rPr>
              <a:t>데이터베이스</a:t>
            </a:r>
            <a:r>
              <a:rPr lang="ko-KR" altLang="ko-KR" sz="2400" dirty="0"/>
              <a:t>인</a:t>
            </a:r>
            <a:r>
              <a:rPr lang="en-US" altLang="ko-KR" sz="2400" dirty="0"/>
              <a:t> ORACLE, DB2, INGRES</a:t>
            </a:r>
            <a:r>
              <a:rPr lang="ko-KR" altLang="ko-KR" sz="2400" dirty="0"/>
              <a:t>와 오픈소스 </a:t>
            </a:r>
            <a:r>
              <a:rPr lang="en-US" altLang="ko-KR" sz="2400" dirty="0"/>
              <a:t>DBMS</a:t>
            </a:r>
            <a:r>
              <a:rPr lang="ko-KR" altLang="ko-KR" sz="2400" dirty="0"/>
              <a:t>인</a:t>
            </a:r>
            <a:r>
              <a:rPr lang="en-US" altLang="ko-KR" sz="2400" dirty="0"/>
              <a:t> PostgreSQL</a:t>
            </a:r>
            <a:r>
              <a:rPr lang="ko-KR" altLang="ko-KR" sz="2400" dirty="0" smtClean="0"/>
              <a:t>에서 사용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20479143"/>
      </p:ext>
    </p:extLst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요약</a:t>
            </a:r>
            <a:endParaRPr 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248698"/>
            <a:ext cx="7886700" cy="5243542"/>
          </a:xfrm>
        </p:spPr>
        <p:txBody>
          <a:bodyPr>
            <a:noAutofit/>
          </a:bodyPr>
          <a:lstStyle/>
          <a:p>
            <a:pPr lvl="0"/>
            <a:r>
              <a:rPr lang="ko-KR" altLang="ko-KR" sz="2400" dirty="0"/>
              <a:t>이진탐색트리는 </a:t>
            </a:r>
            <a:r>
              <a:rPr lang="ko-KR" altLang="ko-KR" sz="2400" dirty="0" err="1"/>
              <a:t>이진탐색의</a:t>
            </a:r>
            <a:r>
              <a:rPr lang="ko-KR" altLang="ko-KR" sz="2400" dirty="0"/>
              <a:t> 개념을 트리 형태의 구조에 접목시킨 </a:t>
            </a:r>
            <a:r>
              <a:rPr lang="ko-KR" altLang="ko-KR" sz="2400" dirty="0" smtClean="0"/>
              <a:t>자료구조</a:t>
            </a:r>
            <a:endParaRPr lang="ko-KR" altLang="ko-KR" sz="2400" dirty="0"/>
          </a:p>
          <a:p>
            <a:pPr lvl="0"/>
            <a:r>
              <a:rPr lang="ko-KR" altLang="ko-KR" sz="2400" dirty="0" smtClean="0"/>
              <a:t>이진탐색트리</a:t>
            </a:r>
            <a:r>
              <a:rPr lang="ko-KR" altLang="en-US" sz="2400" dirty="0" smtClean="0"/>
              <a:t>의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각 노드 </a:t>
            </a:r>
            <a:r>
              <a:rPr lang="en-US" altLang="ko-KR" sz="2400" dirty="0"/>
              <a:t>n</a:t>
            </a:r>
            <a:r>
              <a:rPr lang="ko-KR" altLang="ko-KR" sz="2400" dirty="0"/>
              <a:t>의 키가 </a:t>
            </a:r>
            <a:r>
              <a:rPr lang="en-US" altLang="ko-KR" sz="2400" dirty="0"/>
              <a:t>n</a:t>
            </a:r>
            <a:r>
              <a:rPr lang="ko-KR" altLang="ko-KR" sz="2400" dirty="0"/>
              <a:t>의 왼쪽 </a:t>
            </a:r>
            <a:r>
              <a:rPr lang="ko-KR" altLang="ko-KR" sz="2400" dirty="0" err="1" smtClean="0"/>
              <a:t>서브트리의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키들보다 크고</a:t>
            </a:r>
            <a:r>
              <a:rPr lang="en-US" altLang="ko-KR" sz="2400" dirty="0"/>
              <a:t>, n</a:t>
            </a:r>
            <a:r>
              <a:rPr lang="ko-KR" altLang="ko-KR" sz="2400" dirty="0"/>
              <a:t>의 오른쪽 </a:t>
            </a:r>
            <a:r>
              <a:rPr lang="ko-KR" altLang="ko-KR" sz="2400" dirty="0" err="1" smtClean="0"/>
              <a:t>서브트리의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키들보다 작다</a:t>
            </a:r>
            <a:r>
              <a:rPr lang="en-US" altLang="ko-KR" sz="2400" dirty="0"/>
              <a:t>. </a:t>
            </a:r>
            <a:endParaRPr lang="ko-KR" altLang="ko-KR" sz="2400" dirty="0"/>
          </a:p>
          <a:p>
            <a:pPr lvl="0"/>
            <a:r>
              <a:rPr lang="ko-KR" altLang="ko-KR" sz="2400" dirty="0" smtClean="0"/>
              <a:t>이진탐색트리 </a:t>
            </a:r>
            <a:r>
              <a:rPr lang="ko-KR" altLang="ko-KR" sz="2400" dirty="0"/>
              <a:t>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연산의 </a:t>
            </a:r>
            <a:r>
              <a:rPr lang="ko-KR" altLang="ko-KR" sz="2400" dirty="0" err="1"/>
              <a:t>수행시간은</a:t>
            </a:r>
            <a:r>
              <a:rPr lang="ko-KR" altLang="ko-KR" sz="2400" dirty="0"/>
              <a:t> 각각 </a:t>
            </a:r>
            <a:r>
              <a:rPr lang="ko-KR" altLang="ko-KR" sz="2400" dirty="0">
                <a:solidFill>
                  <a:srgbClr val="3333FF"/>
                </a:solidFill>
              </a:rPr>
              <a:t>트리 높이에 </a:t>
            </a:r>
            <a:r>
              <a:rPr lang="ko-KR" altLang="ko-KR" sz="2400" dirty="0" smtClean="0">
                <a:solidFill>
                  <a:srgbClr val="3333FF"/>
                </a:solidFill>
              </a:rPr>
              <a:t>비례</a:t>
            </a:r>
            <a:endParaRPr lang="ko-KR" altLang="ko-KR" sz="2400" dirty="0"/>
          </a:p>
          <a:p>
            <a:pPr lvl="0"/>
            <a:r>
              <a:rPr lang="en-US" altLang="ko-KR" sz="2400" dirty="0"/>
              <a:t>AVL</a:t>
            </a:r>
            <a:r>
              <a:rPr lang="ko-KR" altLang="ko-KR" sz="2400" dirty="0"/>
              <a:t>트리는 임의의 노드</a:t>
            </a:r>
            <a:r>
              <a:rPr lang="en-US" altLang="ko-KR" sz="2400" dirty="0"/>
              <a:t> x</a:t>
            </a:r>
            <a:r>
              <a:rPr lang="ko-KR" altLang="ko-KR" sz="2400" dirty="0"/>
              <a:t>에 대해 노드 </a:t>
            </a:r>
            <a:r>
              <a:rPr lang="en-US" altLang="ko-KR" sz="2400" dirty="0"/>
              <a:t>x</a:t>
            </a:r>
            <a:r>
              <a:rPr lang="ko-KR" altLang="ko-KR" sz="2400" dirty="0"/>
              <a:t>의 왼쪽 </a:t>
            </a:r>
            <a:r>
              <a:rPr lang="ko-KR" altLang="ko-KR" sz="2400" dirty="0" err="1"/>
              <a:t>서브트리의</a:t>
            </a:r>
            <a:r>
              <a:rPr lang="ko-KR" altLang="ko-KR" sz="2400" dirty="0"/>
              <a:t> 높이와 오른쪽 </a:t>
            </a:r>
            <a:r>
              <a:rPr lang="ko-KR" altLang="ko-KR" sz="2400" dirty="0" err="1"/>
              <a:t>서브트리의</a:t>
            </a:r>
            <a:r>
              <a:rPr lang="ko-KR" altLang="ko-KR" sz="2400" dirty="0"/>
              <a:t> 높이 차이가 </a:t>
            </a:r>
            <a:r>
              <a:rPr lang="en-US" altLang="ko-KR" sz="2400" dirty="0"/>
              <a:t>1</a:t>
            </a:r>
            <a:r>
              <a:rPr lang="ko-KR" altLang="ko-KR" sz="2400" dirty="0"/>
              <a:t>을 넘지 않는 </a:t>
            </a:r>
            <a:r>
              <a:rPr lang="ko-KR" altLang="ko-KR" sz="2400" dirty="0" smtClean="0"/>
              <a:t>이진탐색트리</a:t>
            </a:r>
            <a:endParaRPr lang="en-US" altLang="ko-KR" sz="2400" dirty="0" smtClean="0"/>
          </a:p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AVL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트리는 트리가 한쪽으로 치우쳐 자라나는 것을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LL, LR, RR, RL-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회전 연산들을 통해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균형을 유지</a:t>
            </a:r>
            <a:endParaRPr lang="ko-KR" altLang="ko-KR" sz="2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altLang="ko-KR" sz="2400" dirty="0" smtClean="0">
                <a:latin typeface="맑은 고딕" panose="020B0503020000020004" pitchFamily="50" charset="-127"/>
                <a:cs typeface="Times New Roman" panose="02020603050405020304" pitchFamily="18" charset="0"/>
              </a:rPr>
              <a:t>AVL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트리의 탐색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삭제 연산의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수행시간은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각각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O(</a:t>
            </a:r>
            <a:r>
              <a:rPr lang="en-US" altLang="ko-KR" sz="24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logN</a:t>
            </a:r>
            <a:r>
              <a:rPr lang="en-US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endParaRPr lang="ko-KR" altLang="ko-KR" sz="2400" dirty="0"/>
          </a:p>
          <a:p>
            <a:pPr lvl="0">
              <a:lnSpc>
                <a:spcPct val="120000"/>
              </a:lnSpc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47168442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811160" y="690202"/>
            <a:ext cx="7339781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2-3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내부노드의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차수가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∽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완전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균형탐색트리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lvl="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2-3</a:t>
            </a:r>
            <a:r>
              <a:rPr lang="ko-KR" altLang="ko-KR" sz="2400" dirty="0"/>
              <a:t>트리의 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연산의 </a:t>
            </a:r>
            <a:r>
              <a:rPr lang="ko-KR" altLang="ko-KR" sz="2400" dirty="0" err="1"/>
              <a:t>수행시간은</a:t>
            </a:r>
            <a:r>
              <a:rPr lang="ko-KR" altLang="ko-KR" sz="2400" dirty="0"/>
              <a:t> 각각 트리의 높이에 비례하므로</a:t>
            </a:r>
            <a:r>
              <a:rPr lang="en-US" altLang="ko-KR" sz="2400" dirty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O(</a:t>
            </a:r>
            <a:r>
              <a:rPr lang="en-US" altLang="ko-KR" sz="2400" dirty="0" err="1">
                <a:solidFill>
                  <a:srgbClr val="3333FF"/>
                </a:solidFill>
              </a:rPr>
              <a:t>logN</a:t>
            </a:r>
            <a:r>
              <a:rPr lang="en-US" altLang="ko-KR" sz="2400" dirty="0" smtClean="0">
                <a:solidFill>
                  <a:srgbClr val="3333FF"/>
                </a:solidFill>
              </a:rPr>
              <a:t>)</a:t>
            </a:r>
            <a:endParaRPr lang="en-US" altLang="ko-KR" sz="2400" dirty="0"/>
          </a:p>
          <a:p>
            <a:pPr marL="342900" lvl="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2-3-4</a:t>
            </a:r>
            <a:r>
              <a:rPr lang="ko-KR" altLang="ko-KR" sz="2400" dirty="0"/>
              <a:t>트리는 </a:t>
            </a:r>
            <a:r>
              <a:rPr lang="en-US" altLang="ko-KR" sz="2400" dirty="0"/>
              <a:t>2-3</a:t>
            </a:r>
            <a:r>
              <a:rPr lang="ko-KR" altLang="ko-KR" sz="2400" dirty="0"/>
              <a:t>트리를 확장한 트리로 </a:t>
            </a:r>
            <a:r>
              <a:rPr lang="en-US" altLang="ko-KR" sz="2400" dirty="0"/>
              <a:t>4-</a:t>
            </a:r>
            <a:r>
              <a:rPr lang="ko-KR" altLang="ko-KR" sz="2400" dirty="0"/>
              <a:t>노드까지 </a:t>
            </a:r>
            <a:r>
              <a:rPr lang="ko-KR" altLang="ko-KR" sz="2400" dirty="0" smtClean="0"/>
              <a:t>허용</a:t>
            </a:r>
            <a:endParaRPr lang="en-US" altLang="ko-KR" sz="2400" dirty="0"/>
          </a:p>
          <a:p>
            <a:pPr marL="342900" lvl="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2-3-4</a:t>
            </a:r>
            <a:r>
              <a:rPr lang="ko-KR" altLang="ko-KR" sz="2400" dirty="0"/>
              <a:t>트리에서는 </a:t>
            </a:r>
            <a:r>
              <a:rPr lang="ko-KR" altLang="ko-KR" sz="2400" dirty="0" err="1" smtClean="0"/>
              <a:t>루트로부터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이파리노드로 한번만 내려가며 미리 분리 또는 통합 연산을 수행하는 효율적인 삽입 및 삭제가 </a:t>
            </a:r>
            <a:r>
              <a:rPr lang="ko-KR" altLang="ko-KR" sz="2400" dirty="0" smtClean="0"/>
              <a:t>가능</a:t>
            </a:r>
            <a:endParaRPr lang="en-US" altLang="ko-KR" sz="2400" dirty="0" smtClean="0"/>
          </a:p>
          <a:p>
            <a:pPr marL="285750" lvl="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/>
              <a:t>레드블랙트리는 노드의 색을 이용하여 트리의 균형을 유지하며</a:t>
            </a:r>
            <a:r>
              <a:rPr lang="en-US" altLang="ko-KR" sz="2400" dirty="0"/>
              <a:t>, </a:t>
            </a:r>
            <a:r>
              <a:rPr lang="ko-KR" altLang="ko-KR" sz="2400" dirty="0"/>
              <a:t>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연산의 수행시간이 각각</a:t>
            </a:r>
            <a:r>
              <a:rPr lang="en-US" altLang="ko-KR" sz="2400" dirty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O(</a:t>
            </a:r>
            <a:r>
              <a:rPr lang="en-US" altLang="ko-KR" sz="2400" dirty="0" err="1">
                <a:solidFill>
                  <a:srgbClr val="3333FF"/>
                </a:solidFill>
              </a:rPr>
              <a:t>logN</a:t>
            </a:r>
            <a:r>
              <a:rPr lang="en-US" altLang="ko-KR" sz="2400" dirty="0">
                <a:solidFill>
                  <a:srgbClr val="3333FF"/>
                </a:solidFill>
              </a:rPr>
              <a:t>)</a:t>
            </a:r>
            <a:r>
              <a:rPr lang="ko-KR" altLang="ko-KR" sz="2400" dirty="0"/>
              <a:t>을 넘지 않는 매우 효율적인 </a:t>
            </a:r>
            <a:r>
              <a:rPr lang="ko-KR" altLang="ko-KR" sz="2400" dirty="0" smtClean="0"/>
              <a:t>자료구조</a:t>
            </a:r>
            <a:endParaRPr lang="ko-KR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114202113"/>
      </p:ext>
    </p:extLst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580103"/>
            <a:ext cx="7886700" cy="5912137"/>
          </a:xfrm>
        </p:spPr>
        <p:txBody>
          <a:bodyPr>
            <a:noAutofit/>
          </a:bodyPr>
          <a:lstStyle/>
          <a:p>
            <a:pPr lv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 smtClean="0"/>
              <a:t>N</a:t>
            </a:r>
            <a:r>
              <a:rPr lang="ko-KR" altLang="ko-KR" sz="2400" dirty="0"/>
              <a:t>개의 노드를 가진 레드블랙트리의 높이</a:t>
            </a:r>
            <a:r>
              <a:rPr lang="en-US" altLang="ko-KR" sz="2400" dirty="0"/>
              <a:t> h</a:t>
            </a:r>
            <a:r>
              <a:rPr lang="ko-KR" altLang="ko-KR" sz="2400" dirty="0"/>
              <a:t>는</a:t>
            </a:r>
            <a:r>
              <a:rPr lang="en-US" altLang="ko-KR" sz="2400" dirty="0"/>
              <a:t> 2logN</a:t>
            </a:r>
            <a:r>
              <a:rPr lang="ko-KR" altLang="ko-KR" sz="2400" dirty="0"/>
              <a:t>보다 크지 않다</a:t>
            </a:r>
            <a:r>
              <a:rPr lang="en-US" altLang="ko-KR" sz="2400" dirty="0"/>
              <a:t>. </a:t>
            </a:r>
            <a:r>
              <a:rPr lang="ko-KR" altLang="ko-KR" sz="2400" dirty="0"/>
              <a:t>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삭제의 </a:t>
            </a:r>
            <a:r>
              <a:rPr lang="ko-KR" altLang="ko-KR" sz="2400" dirty="0" err="1"/>
              <a:t>수행시간은</a:t>
            </a:r>
            <a:r>
              <a:rPr lang="ko-KR" altLang="ko-KR" sz="2400" dirty="0"/>
              <a:t> </a:t>
            </a:r>
            <a:r>
              <a:rPr lang="en-US" altLang="ko-KR" sz="2400" dirty="0" smtClean="0">
                <a:solidFill>
                  <a:srgbClr val="3333FF"/>
                </a:solidFill>
              </a:rPr>
              <a:t>O(</a:t>
            </a:r>
            <a:r>
              <a:rPr lang="en-US" altLang="ko-KR" sz="2400" dirty="0" err="1" smtClean="0">
                <a:solidFill>
                  <a:srgbClr val="3333FF"/>
                </a:solidFill>
              </a:rPr>
              <a:t>logN</a:t>
            </a:r>
            <a:r>
              <a:rPr lang="en-US" altLang="ko-KR" sz="2400" dirty="0" smtClean="0">
                <a:solidFill>
                  <a:srgbClr val="3333FF"/>
                </a:solidFill>
              </a:rPr>
              <a:t>)</a:t>
            </a:r>
            <a:endParaRPr lang="ko-KR" altLang="ko-KR" sz="2400" dirty="0"/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 smtClean="0"/>
              <a:t>B-</a:t>
            </a:r>
            <a:r>
              <a:rPr lang="ko-KR" altLang="ko-KR" sz="2400" dirty="0"/>
              <a:t>트리는 다수의 키를 가진 노드로 구성되어 </a:t>
            </a:r>
            <a:r>
              <a:rPr lang="ko-KR" altLang="ko-KR" sz="2400" dirty="0" err="1"/>
              <a:t>다방향</a:t>
            </a:r>
            <a:r>
              <a:rPr lang="ko-KR" altLang="ko-KR" sz="2400" dirty="0"/>
              <a:t> 탐색이 가능한 완전 </a:t>
            </a:r>
            <a:r>
              <a:rPr lang="ko-KR" altLang="ko-KR" sz="2400" dirty="0" err="1" smtClean="0"/>
              <a:t>균형트리</a:t>
            </a:r>
            <a:endParaRPr lang="ko-KR" altLang="ko-KR" sz="2400" dirty="0"/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 smtClean="0"/>
              <a:t>B</a:t>
            </a:r>
            <a:r>
              <a:rPr lang="en-US" altLang="ko-KR" sz="2400" dirty="0"/>
              <a:t>*-</a:t>
            </a:r>
            <a:r>
              <a:rPr lang="ko-KR" altLang="ko-KR" sz="2400" dirty="0"/>
              <a:t>트리는 </a:t>
            </a:r>
            <a:r>
              <a:rPr lang="en-US" altLang="ko-KR" sz="2400" dirty="0"/>
              <a:t>B-</a:t>
            </a:r>
            <a:r>
              <a:rPr lang="ko-KR" altLang="ko-KR" sz="2400" dirty="0"/>
              <a:t>트리로서 </a:t>
            </a:r>
            <a:r>
              <a:rPr lang="ko-KR" altLang="ko-KR" sz="2400" dirty="0" smtClean="0"/>
              <a:t>루트를 </a:t>
            </a:r>
            <a:r>
              <a:rPr lang="ko-KR" altLang="ko-KR" sz="2400" dirty="0"/>
              <a:t>제외한 다른 노드의 자식 수가 </a:t>
            </a:r>
            <a:r>
              <a:rPr lang="en-US" altLang="ko-KR" sz="2400" dirty="0">
                <a:solidFill>
                  <a:srgbClr val="3333FF"/>
                </a:solidFill>
              </a:rPr>
              <a:t>2/3M</a:t>
            </a:r>
            <a:r>
              <a:rPr lang="ko-KR" altLang="ko-KR" sz="2400" dirty="0">
                <a:solidFill>
                  <a:srgbClr val="3333FF"/>
                </a:solidFill>
              </a:rPr>
              <a:t>∼</a:t>
            </a:r>
            <a:r>
              <a:rPr lang="en-US" altLang="ko-KR" sz="2400" dirty="0">
                <a:solidFill>
                  <a:srgbClr val="3333FF"/>
                </a:solidFill>
              </a:rPr>
              <a:t>M</a:t>
            </a:r>
            <a:r>
              <a:rPr lang="ko-KR" altLang="ko-KR" sz="2400" dirty="0"/>
              <a:t>이어야 한다</a:t>
            </a:r>
            <a:r>
              <a:rPr lang="en-US" altLang="ko-KR" sz="2400" dirty="0"/>
              <a:t>. B*-</a:t>
            </a:r>
            <a:r>
              <a:rPr lang="ko-KR" altLang="ko-KR" sz="2400" dirty="0"/>
              <a:t>트리는 노드의 공간을 </a:t>
            </a:r>
            <a:r>
              <a:rPr lang="en-US" altLang="ko-KR" sz="2400" dirty="0"/>
              <a:t>B-</a:t>
            </a:r>
            <a:r>
              <a:rPr lang="ko-KR" altLang="ko-KR" sz="2400" dirty="0"/>
              <a:t>트리보다 효율적으로 활용하는 </a:t>
            </a:r>
            <a:r>
              <a:rPr lang="ko-KR" altLang="ko-KR" sz="2400" dirty="0" smtClean="0"/>
              <a:t>자료구조</a:t>
            </a:r>
            <a:endParaRPr lang="ko-KR" altLang="ko-KR" sz="2400" dirty="0"/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/>
              <a:t>B</a:t>
            </a:r>
            <a:r>
              <a:rPr lang="en-US" altLang="ko-KR" sz="2400" baseline="30000" dirty="0"/>
              <a:t>+</a:t>
            </a:r>
            <a:r>
              <a:rPr lang="en-US" altLang="ko-KR" sz="2400" dirty="0"/>
              <a:t>-</a:t>
            </a:r>
            <a:r>
              <a:rPr lang="ko-KR" altLang="ko-KR" sz="2400" dirty="0"/>
              <a:t>트리는 </a:t>
            </a:r>
            <a:r>
              <a:rPr lang="ko-KR" altLang="ko-KR" sz="2400" dirty="0" err="1"/>
              <a:t>키들만을</a:t>
            </a:r>
            <a:r>
              <a:rPr lang="ko-KR" altLang="ko-KR" sz="2400" dirty="0"/>
              <a:t> 가지고 </a:t>
            </a:r>
            <a:r>
              <a:rPr lang="en-US" altLang="ko-KR" sz="2400" dirty="0"/>
              <a:t>B-</a:t>
            </a:r>
            <a:r>
              <a:rPr lang="ko-KR" altLang="ko-KR" sz="2400" dirty="0"/>
              <a:t>트리를 만들고</a:t>
            </a:r>
            <a:r>
              <a:rPr lang="en-US" altLang="ko-KR" sz="2400" dirty="0"/>
              <a:t>, </a:t>
            </a:r>
            <a:r>
              <a:rPr lang="ko-KR" altLang="ko-KR" sz="2400" dirty="0"/>
              <a:t>이파리노드에 키와 관련 정보를 </a:t>
            </a:r>
            <a:r>
              <a:rPr lang="ko-KR" altLang="ko-KR" sz="2400" dirty="0" smtClean="0"/>
              <a:t>저장</a:t>
            </a:r>
            <a:endParaRPr lang="ko-KR" altLang="ko-KR" sz="2400" dirty="0"/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/>
              <a:t>B-</a:t>
            </a:r>
            <a:r>
              <a:rPr lang="ko-KR" altLang="ko-KR" sz="2400" dirty="0"/>
              <a:t>트리는 몇 개의 디스크 페이지</a:t>
            </a:r>
            <a:r>
              <a:rPr lang="en-US" altLang="ko-KR" sz="2400" dirty="0"/>
              <a:t>(</a:t>
            </a:r>
            <a:r>
              <a:rPr lang="ko-KR" altLang="ko-KR" sz="2400" dirty="0"/>
              <a:t>블록</a:t>
            </a:r>
            <a:r>
              <a:rPr lang="en-US" altLang="ko-KR" sz="2400" dirty="0"/>
              <a:t>)</a:t>
            </a:r>
            <a:r>
              <a:rPr lang="ko-KR" altLang="ko-KR" sz="2400" dirty="0"/>
              <a:t>를 메인 메모리로 읽어 들이는지가 더 중요하므로 한 개의 노드가 한 개의 디스크 페이지에 맞도록 차수 </a:t>
            </a:r>
            <a:r>
              <a:rPr lang="en-US" altLang="ko-KR" sz="2400" dirty="0"/>
              <a:t>M</a:t>
            </a:r>
            <a:r>
              <a:rPr lang="ko-KR" altLang="ko-KR" sz="2400" dirty="0"/>
              <a:t>을 </a:t>
            </a:r>
            <a:r>
              <a:rPr lang="ko-KR" altLang="ko-KR" sz="2400" dirty="0" smtClean="0"/>
              <a:t>정</a:t>
            </a:r>
            <a:r>
              <a:rPr lang="ko-KR" altLang="en-US" sz="2400" dirty="0" smtClean="0"/>
              <a:t>함</a:t>
            </a:r>
            <a:endParaRPr lang="ko-KR" altLang="ko-KR" sz="2400" dirty="0"/>
          </a:p>
          <a:p>
            <a:pPr lv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129969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44673" y="558773"/>
            <a:ext cx="405217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US" altLang="ko-KR" sz="32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/>
              <a:t>40</a:t>
            </a:r>
            <a:r>
              <a:rPr lang="ko-KR" altLang="ko-KR" sz="2400" dirty="0"/>
              <a:t>을 탐색하는 과정</a:t>
            </a:r>
            <a:endParaRPr lang="ko-KR" altLang="en-US" sz="3200" dirty="0"/>
          </a:p>
        </p:txBody>
      </p:sp>
      <p:pic>
        <p:nvPicPr>
          <p:cNvPr id="4" name="그림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5622" y="1503124"/>
            <a:ext cx="6325644" cy="4158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673" y="2194050"/>
            <a:ext cx="2724412" cy="21775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03731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5.1.3 </a:t>
            </a:r>
            <a:r>
              <a:rPr lang="ko-KR" altLang="ko-KR" dirty="0"/>
              <a:t>삽입 </a:t>
            </a:r>
            <a:r>
              <a:rPr lang="ko-KR" altLang="ko-KR" dirty="0" smtClean="0"/>
              <a:t>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615858"/>
            <a:ext cx="7886700" cy="487638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en-US" sz="2400" dirty="0" smtClean="0"/>
              <a:t>삽</a:t>
            </a:r>
            <a:r>
              <a:rPr lang="ko-KR" altLang="ko-KR" sz="2400" dirty="0" smtClean="0"/>
              <a:t>입은 </a:t>
            </a:r>
            <a:r>
              <a:rPr lang="ko-KR" altLang="ko-KR" sz="2400" dirty="0"/>
              <a:t>탐색 연산과 거의 </a:t>
            </a:r>
            <a:r>
              <a:rPr lang="ko-KR" altLang="ko-KR" sz="2400" dirty="0" smtClean="0"/>
              <a:t>동일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탐색 </a:t>
            </a:r>
            <a:r>
              <a:rPr lang="ko-KR" altLang="ko-KR" sz="2400" dirty="0"/>
              <a:t>연산의 마지막에서 </a:t>
            </a:r>
            <a:r>
              <a:rPr lang="en-US" altLang="ko-KR" sz="2400" dirty="0"/>
              <a:t>null</a:t>
            </a:r>
            <a:r>
              <a:rPr lang="ko-KR" altLang="ko-KR" sz="2400" dirty="0"/>
              <a:t>이 반환되어야 할 상황에서 </a:t>
            </a:r>
            <a:r>
              <a:rPr lang="en-US" altLang="ko-KR" sz="2400" dirty="0"/>
              <a:t>null</a:t>
            </a:r>
            <a:r>
              <a:rPr lang="ko-KR" altLang="ko-KR" sz="2400" dirty="0"/>
              <a:t>을 반환하는 대신</a:t>
            </a:r>
            <a:r>
              <a:rPr lang="en-US" altLang="ko-KR" sz="2400" dirty="0"/>
              <a:t>, </a:t>
            </a:r>
            <a:r>
              <a:rPr lang="ko-KR" altLang="ko-KR" sz="2400" dirty="0"/>
              <a:t>삽입하고자 하는 값을 갖는 </a:t>
            </a:r>
            <a:r>
              <a:rPr lang="ko-KR" altLang="ko-KR" sz="2400" dirty="0">
                <a:solidFill>
                  <a:srgbClr val="3333FF"/>
                </a:solidFill>
              </a:rPr>
              <a:t>새로운 노드를 생성하고 이 노드를 </a:t>
            </a:r>
            <a:r>
              <a:rPr lang="ko-KR" altLang="ko-KR" sz="2400" dirty="0" err="1">
                <a:solidFill>
                  <a:srgbClr val="3333FF"/>
                </a:solidFill>
              </a:rPr>
              <a:t>부모노드와</a:t>
            </a:r>
            <a:r>
              <a:rPr lang="ko-KR" altLang="ko-KR" sz="2400" dirty="0">
                <a:solidFill>
                  <a:srgbClr val="3333FF"/>
                </a:solidFill>
              </a:rPr>
              <a:t> 연결</a:t>
            </a:r>
            <a:r>
              <a:rPr lang="ko-KR" altLang="ko-KR" sz="2400" dirty="0"/>
              <a:t>하면 삽입 연산이 </a:t>
            </a:r>
            <a:r>
              <a:rPr lang="ko-KR" altLang="ko-KR" sz="2400" dirty="0" smtClean="0"/>
              <a:t>완료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단</a:t>
            </a:r>
            <a:r>
              <a:rPr lang="en-US" altLang="ko-KR" sz="2400" dirty="0"/>
              <a:t>, </a:t>
            </a:r>
            <a:r>
              <a:rPr lang="ko-KR" altLang="ko-KR" sz="2400" dirty="0"/>
              <a:t>이미 트리에 존재하는 </a:t>
            </a:r>
            <a:r>
              <a:rPr lang="en-US" altLang="ko-KR" sz="2400" dirty="0"/>
              <a:t>id</a:t>
            </a:r>
            <a:r>
              <a:rPr lang="ko-KR" altLang="ko-KR" sz="2400" dirty="0"/>
              <a:t>를 삽입한 경우</a:t>
            </a:r>
            <a:r>
              <a:rPr lang="en-US" altLang="ko-KR" sz="2400" dirty="0"/>
              <a:t>, name</a:t>
            </a:r>
            <a:r>
              <a:rPr lang="ko-KR" altLang="ko-KR" sz="2400" dirty="0"/>
              <a:t>을 </a:t>
            </a:r>
            <a:r>
              <a:rPr lang="ko-KR" altLang="ko-KR" sz="2400" dirty="0" smtClean="0"/>
              <a:t>갱신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35525870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/>
          <p:nvPr/>
        </p:nvPicPr>
        <p:blipFill>
          <a:blip r:embed="rId2"/>
          <a:stretch>
            <a:fillRect/>
          </a:stretch>
        </p:blipFill>
        <p:spPr>
          <a:xfrm>
            <a:off x="197284" y="333244"/>
            <a:ext cx="8821455" cy="23348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377345" y="3417804"/>
            <a:ext cx="8461331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ine 01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매개변수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Key k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Value v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가지며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line 02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put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호출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en-US" sz="20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주의</a:t>
            </a:r>
            <a:r>
              <a:rPr lang="en-US" altLang="ko-KR" sz="20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line 01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에서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root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put()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리턴하는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Node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가리</a:t>
            </a:r>
            <a:r>
              <a:rPr lang="ko-KR" altLang="en-US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게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하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는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것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ine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05,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06: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setLeft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setRight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호출하여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put()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리턴하는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Node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연결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165087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94460" y="701550"/>
            <a:ext cx="36615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US" altLang="ko-KR" sz="2400" dirty="0"/>
              <a:t>35</a:t>
            </a:r>
            <a:r>
              <a:rPr lang="ko-KR" altLang="ko-KR" sz="2400" dirty="0"/>
              <a:t>를 삽입하는 과정</a:t>
            </a:r>
            <a:endParaRPr lang="ko-KR" altLang="en-US" sz="3200" dirty="0"/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381" y="1874458"/>
            <a:ext cx="7946051" cy="346162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783601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855388"/>
            <a:ext cx="8943584" cy="478132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2628723" y="5987534"/>
            <a:ext cx="47724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35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장소를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탐색하는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과정</a:t>
            </a:r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3932903" y="4630994"/>
            <a:ext cx="452284" cy="3244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8112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55954"/>
          </a:xfrm>
        </p:spPr>
        <p:txBody>
          <a:bodyPr>
            <a:normAutofit/>
          </a:bodyPr>
          <a:lstStyle/>
          <a:p>
            <a:r>
              <a:rPr lang="ko-KR" altLang="ko-KR" sz="3600" dirty="0" err="1"/>
              <a:t>탐색트리</a:t>
            </a:r>
            <a:endParaRPr lang="en-US" sz="360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49" y="1508760"/>
            <a:ext cx="8318705" cy="4668203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</a:pPr>
            <a:r>
              <a:rPr lang="ko-KR" altLang="ko-KR" dirty="0" smtClean="0"/>
              <a:t>저장된 </a:t>
            </a:r>
            <a:r>
              <a:rPr lang="ko-KR" altLang="ko-KR" dirty="0"/>
              <a:t>데이터에 대해 탐색</a:t>
            </a:r>
            <a:r>
              <a:rPr lang="en-US" altLang="ko-KR" dirty="0"/>
              <a:t>, </a:t>
            </a:r>
            <a:r>
              <a:rPr lang="ko-KR" altLang="ko-KR" dirty="0"/>
              <a:t>삽입</a:t>
            </a:r>
            <a:r>
              <a:rPr lang="en-US" altLang="ko-KR" dirty="0"/>
              <a:t>, </a:t>
            </a:r>
            <a:r>
              <a:rPr lang="ko-KR" altLang="ko-KR" dirty="0"/>
              <a:t>삭제</a:t>
            </a:r>
            <a:r>
              <a:rPr lang="en-US" altLang="ko-KR" dirty="0"/>
              <a:t>, </a:t>
            </a:r>
            <a:r>
              <a:rPr lang="ko-KR" altLang="ko-KR" dirty="0"/>
              <a:t>갱신 등의 연산을 수행할 수 있는 </a:t>
            </a:r>
            <a:r>
              <a:rPr lang="ko-KR" altLang="ko-KR" dirty="0" smtClean="0"/>
              <a:t>자료구조</a:t>
            </a:r>
            <a:endParaRPr lang="en-US" altLang="ko-KR" dirty="0" smtClean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</a:pPr>
            <a:r>
              <a:rPr lang="ko-KR" altLang="ko-KR" dirty="0" smtClean="0"/>
              <a:t>배열이나 연결리스트는</a:t>
            </a:r>
            <a:r>
              <a:rPr lang="en-US" altLang="ko-KR" dirty="0" smtClean="0"/>
              <a:t> </a:t>
            </a:r>
            <a:r>
              <a:rPr lang="ko-KR" altLang="ko-KR" dirty="0"/>
              <a:t>각 연산을 수행하는데 </a:t>
            </a:r>
            <a:r>
              <a:rPr lang="en-US" altLang="ko-KR" dirty="0" smtClean="0"/>
              <a:t>O(N) </a:t>
            </a:r>
            <a:r>
              <a:rPr lang="ko-KR" altLang="en-US" dirty="0" smtClean="0"/>
              <a:t>시간</a:t>
            </a:r>
            <a:r>
              <a:rPr lang="ko-KR" altLang="ko-KR" dirty="0" smtClean="0"/>
              <a:t>이 소요</a:t>
            </a:r>
            <a:endParaRPr lang="en-US" altLang="ko-KR" dirty="0" smtClean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</a:pPr>
            <a:r>
              <a:rPr lang="ko-KR" altLang="ko-KR" dirty="0" smtClean="0"/>
              <a:t>스택이나 </a:t>
            </a:r>
            <a:r>
              <a:rPr lang="ko-KR" altLang="ko-KR" dirty="0"/>
              <a:t>큐는 특정 작업에 적합한 </a:t>
            </a:r>
            <a:r>
              <a:rPr lang="ko-KR" altLang="ko-KR" dirty="0" smtClean="0"/>
              <a:t>자료구조</a:t>
            </a:r>
            <a:r>
              <a:rPr lang="en-US" altLang="ko-KR" dirty="0" smtClean="0"/>
              <a:t>. </a:t>
            </a:r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altLang="ko-KR" dirty="0" smtClean="0"/>
              <a:t>5</a:t>
            </a:r>
            <a:r>
              <a:rPr lang="ko-KR" altLang="ko-KR" dirty="0"/>
              <a:t>장에서는 리스트 자료구조의 </a:t>
            </a:r>
            <a:r>
              <a:rPr lang="ko-KR" altLang="ko-KR" dirty="0" err="1"/>
              <a:t>수행시간을</a:t>
            </a:r>
            <a:r>
              <a:rPr lang="ko-KR" altLang="ko-KR" dirty="0"/>
              <a:t> 향상시키기 위한 트리 형태의 다양한 사전 자료구조들을 </a:t>
            </a:r>
            <a:r>
              <a:rPr lang="ko-KR" altLang="ko-KR" dirty="0" smtClean="0"/>
              <a:t>소개</a:t>
            </a:r>
            <a:endParaRPr lang="en-US" altLang="ko-KR" dirty="0" smtClean="0"/>
          </a:p>
          <a:p>
            <a:pPr marL="628650" lvl="1" indent="-176213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altLang="ko-KR" dirty="0" smtClean="0"/>
              <a:t>- </a:t>
            </a:r>
            <a:r>
              <a:rPr lang="ko-KR" altLang="ko-KR" dirty="0" smtClean="0"/>
              <a:t>이진탐색트리</a:t>
            </a:r>
            <a:r>
              <a:rPr lang="en-US" altLang="ko-KR" dirty="0" smtClean="0"/>
              <a:t>, </a:t>
            </a:r>
            <a:r>
              <a:rPr lang="en-US" altLang="ko-KR" dirty="0"/>
              <a:t>AVL</a:t>
            </a:r>
            <a:r>
              <a:rPr lang="ko-KR" altLang="ko-KR" dirty="0"/>
              <a:t>트리</a:t>
            </a:r>
            <a:r>
              <a:rPr lang="en-US" altLang="ko-KR" dirty="0"/>
              <a:t>, 2-3</a:t>
            </a:r>
            <a:r>
              <a:rPr lang="ko-KR" altLang="ko-KR" dirty="0"/>
              <a:t>트리</a:t>
            </a:r>
            <a:r>
              <a:rPr lang="en-US" altLang="ko-KR" dirty="0"/>
              <a:t>, </a:t>
            </a:r>
            <a:r>
              <a:rPr lang="ko-KR" altLang="ko-KR" dirty="0" smtClean="0"/>
              <a:t>레드블랙트리</a:t>
            </a:r>
            <a:r>
              <a:rPr lang="en-US" altLang="ko-KR" dirty="0" smtClean="0"/>
              <a:t>,</a:t>
            </a:r>
            <a:r>
              <a:rPr lang="ko-KR" altLang="ko-KR" dirty="0" smtClean="0"/>
              <a:t> </a:t>
            </a:r>
            <a:r>
              <a:rPr lang="en-US" altLang="ko-KR" dirty="0"/>
              <a:t>B-</a:t>
            </a:r>
            <a:r>
              <a:rPr lang="ko-KR" altLang="ko-KR" dirty="0" smtClean="0"/>
              <a:t>트리</a:t>
            </a:r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36658553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73397"/>
            <a:ext cx="9033445" cy="5200477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110555" y="5798931"/>
            <a:ext cx="903344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루트노드로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거슬러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올라가며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연결하는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과정</a:t>
            </a:r>
            <a:endParaRPr lang="ko-KR" altLang="en-US" sz="2400" dirty="0"/>
          </a:p>
        </p:txBody>
      </p:sp>
      <p:sp>
        <p:nvSpPr>
          <p:cNvPr id="5" name="직사각형 4"/>
          <p:cNvSpPr/>
          <p:nvPr/>
        </p:nvSpPr>
        <p:spPr>
          <a:xfrm>
            <a:off x="3972232" y="3824749"/>
            <a:ext cx="432000" cy="2520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839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5.1.4 </a:t>
            </a:r>
            <a:r>
              <a:rPr lang="ko-KR" altLang="ko-KR" dirty="0"/>
              <a:t>최솟값 </a:t>
            </a:r>
            <a:r>
              <a:rPr lang="ko-KR" altLang="ko-KR" dirty="0" smtClean="0"/>
              <a:t>찾기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934283"/>
            <a:ext cx="7886700" cy="2838134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ko-KR" sz="2400" dirty="0" smtClean="0"/>
              <a:t>최솟값</a:t>
            </a:r>
            <a:r>
              <a:rPr lang="ko-KR" altLang="en-US" sz="2400" dirty="0" smtClean="0"/>
              <a:t>은</a:t>
            </a:r>
            <a:r>
              <a:rPr lang="ko-KR" altLang="ko-KR" sz="2400" dirty="0" smtClean="0"/>
              <a:t> 루트노드로부터 </a:t>
            </a:r>
            <a:r>
              <a:rPr lang="ko-KR" altLang="ko-KR" sz="2400" dirty="0"/>
              <a:t>왼쪽 </a:t>
            </a:r>
            <a:r>
              <a:rPr lang="ko-KR" altLang="ko-KR" sz="2400" dirty="0" err="1"/>
              <a:t>자식노드를</a:t>
            </a:r>
            <a:r>
              <a:rPr lang="ko-KR" altLang="ko-KR" sz="2400" dirty="0"/>
              <a:t> 따라 내려가며</a:t>
            </a:r>
            <a:r>
              <a:rPr lang="en-US" altLang="ko-KR" sz="2400" dirty="0"/>
              <a:t>, null</a:t>
            </a:r>
            <a:r>
              <a:rPr lang="ko-KR" altLang="ko-KR" sz="2400" dirty="0"/>
              <a:t>을 만났을 때</a:t>
            </a:r>
            <a:r>
              <a:rPr lang="en-US" altLang="ko-KR" sz="2400" dirty="0"/>
              <a:t> null </a:t>
            </a:r>
            <a:r>
              <a:rPr lang="ko-KR" altLang="ko-KR" sz="2400" dirty="0"/>
              <a:t>의 </a:t>
            </a:r>
            <a:r>
              <a:rPr lang="ko-KR" altLang="ko-KR" sz="2400" dirty="0" err="1"/>
              <a:t>부모노드가</a:t>
            </a:r>
            <a:r>
              <a:rPr lang="ko-KR" altLang="ko-KR" sz="2400" dirty="0"/>
              <a:t> 가진 </a:t>
            </a:r>
            <a:r>
              <a:rPr lang="en-US" altLang="ko-KR" sz="2400" dirty="0" smtClean="0"/>
              <a:t>id</a:t>
            </a:r>
          </a:p>
          <a:p>
            <a:pPr>
              <a:lnSpc>
                <a:spcPct val="120000"/>
              </a:lnSpc>
            </a:pPr>
            <a:r>
              <a:rPr lang="en-US" altLang="ko-KR" sz="2400" dirty="0" smtClean="0"/>
              <a:t>min</a:t>
            </a:r>
            <a:r>
              <a:rPr lang="en-US" altLang="ko-KR" sz="2400" dirty="0"/>
              <a:t>() </a:t>
            </a:r>
            <a:r>
              <a:rPr lang="ko-KR" altLang="ko-KR" sz="2400" dirty="0" err="1"/>
              <a:t>메소드는</a:t>
            </a:r>
            <a:r>
              <a:rPr lang="en-US" altLang="ko-KR" sz="2400" dirty="0"/>
              <a:t> delete() </a:t>
            </a:r>
            <a:r>
              <a:rPr lang="ko-KR" altLang="ko-KR" sz="2400" dirty="0" err="1"/>
              <a:t>메소드에서</a:t>
            </a:r>
            <a:r>
              <a:rPr lang="ko-KR" altLang="ko-KR" sz="2400" dirty="0"/>
              <a:t> </a:t>
            </a:r>
            <a:r>
              <a:rPr lang="ko-KR" altLang="ko-KR" sz="2400" dirty="0" smtClean="0"/>
              <a:t>사용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3364906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65" y="344449"/>
            <a:ext cx="8780745" cy="241935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75365" y="3014588"/>
            <a:ext cx="8680536" cy="3277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01: min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line 05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min()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구성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05: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min()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인자로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전달받은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아닌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계속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인자로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넘겨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min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재귀호출하며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(line 07),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최솟값을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/>
              <a:t>레퍼런스를 </a:t>
            </a:r>
            <a:r>
              <a:rPr lang="ko-KR" altLang="ko-KR" sz="2400" dirty="0" smtClean="0"/>
              <a:t>리턴</a:t>
            </a:r>
            <a:r>
              <a:rPr lang="en-US" altLang="ko-KR" sz="2400" dirty="0" smtClean="0"/>
              <a:t>(</a:t>
            </a:r>
            <a:r>
              <a:rPr lang="en-US" altLang="ko-KR" sz="2400" dirty="0"/>
              <a:t>line 06). </a:t>
            </a:r>
            <a:endParaRPr lang="en-US" altLang="ko-KR" sz="2400" dirty="0" smtClean="0"/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03:</a:t>
            </a:r>
            <a:r>
              <a:rPr lang="ko-KR" altLang="ko-KR" sz="2400" dirty="0" smtClean="0"/>
              <a:t> </a:t>
            </a:r>
            <a:r>
              <a:rPr lang="ko-KR" altLang="ko-KR" sz="2400" dirty="0" err="1"/>
              <a:t>리턴된</a:t>
            </a:r>
            <a:r>
              <a:rPr lang="ko-KR" altLang="ko-KR" sz="2400" dirty="0"/>
              <a:t> 레퍼런스의 </a:t>
            </a:r>
            <a:r>
              <a:rPr lang="en-US" altLang="ko-KR" sz="2400" dirty="0" err="1"/>
              <a:t>getKey</a:t>
            </a:r>
            <a:r>
              <a:rPr lang="en-US" altLang="ko-KR" sz="2400" dirty="0"/>
              <a:t>()</a:t>
            </a:r>
            <a:r>
              <a:rPr lang="ko-KR" altLang="ko-KR" sz="2400" dirty="0"/>
              <a:t>로 가져온 </a:t>
            </a:r>
            <a:r>
              <a:rPr lang="en-US" altLang="ko-KR" sz="2400" dirty="0"/>
              <a:t>id</a:t>
            </a:r>
            <a:r>
              <a:rPr lang="ko-KR" altLang="ko-KR" sz="2400" dirty="0"/>
              <a:t>를 최솟값으로 </a:t>
            </a:r>
            <a:r>
              <a:rPr lang="ko-KR" altLang="ko-KR" sz="2400" dirty="0" smtClean="0"/>
              <a:t>리턴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44733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06986" y="689024"/>
            <a:ext cx="10583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endParaRPr lang="ko-KR" altLang="en-US" sz="2400" dirty="0"/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289" y="1669333"/>
            <a:ext cx="5198974" cy="3604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726718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5.1.5 </a:t>
            </a:r>
            <a:r>
              <a:rPr lang="ko-KR" altLang="ko-KR" dirty="0"/>
              <a:t>최솟값 삭제 </a:t>
            </a:r>
            <a:r>
              <a:rPr lang="ko-KR" altLang="ko-KR" dirty="0" smtClean="0"/>
              <a:t>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696289"/>
            <a:ext cx="7886700" cy="341433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ko-KR" altLang="ko-KR" sz="2400" dirty="0"/>
              <a:t>최솟값을 가진 노드를 삭제하는 것은 최솟값을 가진 </a:t>
            </a:r>
            <a:r>
              <a:rPr lang="ko-KR" altLang="ko-KR" sz="2400" dirty="0" smtClean="0"/>
              <a:t>노드</a:t>
            </a:r>
            <a:r>
              <a:rPr lang="en-US" altLang="ko-KR" sz="2400" dirty="0" smtClean="0"/>
              <a:t> x</a:t>
            </a:r>
            <a:r>
              <a:rPr lang="ko-KR" altLang="ko-KR" sz="2400" dirty="0"/>
              <a:t>를 찾아낸 뒤</a:t>
            </a:r>
            <a:r>
              <a:rPr lang="en-US" altLang="ko-KR" sz="2400" dirty="0"/>
              <a:t>, x</a:t>
            </a:r>
            <a:r>
              <a:rPr lang="ko-KR" altLang="ko-KR" sz="2400" dirty="0"/>
              <a:t>의 </a:t>
            </a:r>
            <a:r>
              <a:rPr lang="ko-KR" altLang="ko-KR" sz="2400" dirty="0" err="1" smtClean="0"/>
              <a:t>부모노드</a:t>
            </a:r>
            <a:r>
              <a:rPr lang="en-US" altLang="ko-KR" sz="2400" dirty="0" smtClean="0"/>
              <a:t> p</a:t>
            </a:r>
            <a:r>
              <a:rPr lang="ko-KR" altLang="ko-KR" sz="2400" dirty="0"/>
              <a:t>와 </a:t>
            </a:r>
            <a:r>
              <a:rPr lang="en-US" altLang="ko-KR" sz="2400" dirty="0"/>
              <a:t>x</a:t>
            </a:r>
            <a:r>
              <a:rPr lang="ko-KR" altLang="ko-KR" sz="2400" dirty="0"/>
              <a:t>의 오른쪽 </a:t>
            </a:r>
            <a:r>
              <a:rPr lang="ko-KR" altLang="ko-KR" sz="2400" dirty="0" err="1" smtClean="0"/>
              <a:t>자식노드</a:t>
            </a:r>
            <a:r>
              <a:rPr lang="en-US" altLang="ko-KR" sz="2400" dirty="0" smtClean="0"/>
              <a:t> c</a:t>
            </a:r>
            <a:r>
              <a:rPr lang="ko-KR" altLang="ko-KR" sz="2400" dirty="0"/>
              <a:t>를 </a:t>
            </a:r>
            <a:r>
              <a:rPr lang="ko-KR" altLang="ko-KR" sz="2400" dirty="0" smtClean="0"/>
              <a:t>연결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이 </a:t>
            </a:r>
            <a:r>
              <a:rPr lang="ko-KR" altLang="ko-KR" sz="2400" dirty="0"/>
              <a:t>때 </a:t>
            </a:r>
            <a:r>
              <a:rPr lang="en-US" altLang="ko-KR" sz="2400" dirty="0"/>
              <a:t>c </a:t>
            </a:r>
            <a:r>
              <a:rPr lang="ko-KR" altLang="ko-KR" sz="2400" dirty="0"/>
              <a:t>가 </a:t>
            </a:r>
            <a:r>
              <a:rPr lang="en-US" altLang="ko-KR" sz="2400" dirty="0" smtClean="0"/>
              <a:t>null</a:t>
            </a:r>
            <a:r>
              <a:rPr lang="ko-KR" altLang="en-US" sz="2400" dirty="0" smtClean="0"/>
              <a:t>이더라도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자식으로 </a:t>
            </a:r>
            <a:r>
              <a:rPr lang="ko-KR" altLang="ko-KR" sz="2400" dirty="0" smtClean="0"/>
              <a:t>연결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en-US" altLang="ko-KR" sz="2400" dirty="0" err="1" smtClean="0"/>
              <a:t>deleteMin</a:t>
            </a:r>
            <a:r>
              <a:rPr lang="en-US" altLang="ko-KR" sz="2400" dirty="0"/>
              <a:t>() </a:t>
            </a:r>
            <a:r>
              <a:rPr lang="ko-KR" altLang="ko-KR" sz="2400" dirty="0" err="1"/>
              <a:t>메소드는</a:t>
            </a:r>
            <a:r>
              <a:rPr lang="ko-KR" altLang="ko-KR" sz="2400" dirty="0"/>
              <a:t> 임의의 </a:t>
            </a:r>
            <a:r>
              <a:rPr lang="en-US" altLang="ko-KR" sz="2400" dirty="0"/>
              <a:t>id</a:t>
            </a:r>
            <a:r>
              <a:rPr lang="ko-KR" altLang="ko-KR" sz="2400" dirty="0"/>
              <a:t>를 가진 노드를 삭제하는 </a:t>
            </a:r>
            <a:r>
              <a:rPr lang="en-US" altLang="ko-KR" sz="2400" dirty="0"/>
              <a:t>delete() </a:t>
            </a:r>
            <a:r>
              <a:rPr lang="ko-KR" altLang="ko-KR" sz="2400" dirty="0" err="1"/>
              <a:t>메소드에서</a:t>
            </a:r>
            <a:r>
              <a:rPr lang="ko-KR" altLang="ko-KR" sz="2400" dirty="0"/>
              <a:t> </a:t>
            </a:r>
            <a:r>
              <a:rPr lang="ko-KR" altLang="ko-KR" sz="2400" dirty="0" smtClean="0"/>
              <a:t>사용</a:t>
            </a:r>
            <a:endParaRPr lang="ko-KR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903098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/>
          <a:stretch>
            <a:fillRect/>
          </a:stretch>
        </p:blipFill>
        <p:spPr>
          <a:xfrm>
            <a:off x="310018" y="340516"/>
            <a:ext cx="8608513" cy="2177215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10017" y="2924053"/>
            <a:ext cx="8608513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만일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empty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라면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메시지를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출력하고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(line 02),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empty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아닌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경우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line 04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deleteMin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root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인자로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하여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line 03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호출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이후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루트노드로부터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계속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내려가다가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(line 06),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null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현재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레퍼런스를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리턴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line 05).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그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후부터는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루트노드까지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거슬러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올라가며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부모와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line 06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다시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연결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631648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82708" y="501134"/>
            <a:ext cx="98937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endParaRPr lang="ko-KR" altLang="en-US" sz="2400" dirty="0"/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26073"/>
            <a:ext cx="8981162" cy="305886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25174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5.1.6 </a:t>
            </a:r>
            <a:r>
              <a:rPr lang="ko-KR" altLang="ko-KR" dirty="0"/>
              <a:t>삭제 연산</a:t>
            </a:r>
            <a:endParaRPr lang="ko-KR" altLang="ko-KR" dirty="0">
              <a:effectLst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95663"/>
            <a:ext cx="7886700" cy="2449827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20000"/>
              </a:lnSpc>
            </a:pPr>
            <a:r>
              <a:rPr lang="ko-KR" altLang="ko-KR" dirty="0" smtClean="0"/>
              <a:t>우선 </a:t>
            </a:r>
            <a:r>
              <a:rPr lang="ko-KR" altLang="ko-KR" dirty="0"/>
              <a:t>삭제하고자 하는 노드를 </a:t>
            </a:r>
            <a:r>
              <a:rPr lang="ko-KR" altLang="ko-KR" dirty="0" smtClean="0"/>
              <a:t>찾은 후 </a:t>
            </a:r>
            <a:r>
              <a:rPr lang="ko-KR" altLang="ko-KR" dirty="0"/>
              <a:t>이진탐색트리 조건을 만족하도록 삭제된 노드의 </a:t>
            </a:r>
            <a:r>
              <a:rPr lang="ko-KR" altLang="ko-KR" dirty="0" err="1"/>
              <a:t>부모노드와</a:t>
            </a:r>
            <a:r>
              <a:rPr lang="ko-KR" altLang="ko-KR" dirty="0"/>
              <a:t> 자식노드들을 연결해 </a:t>
            </a:r>
            <a:r>
              <a:rPr lang="ko-KR" altLang="ko-KR" dirty="0" smtClean="0"/>
              <a:t>주어야</a:t>
            </a:r>
            <a:endParaRPr lang="en-US" altLang="ko-KR" dirty="0" smtClean="0"/>
          </a:p>
          <a:p>
            <a:pPr>
              <a:lnSpc>
                <a:spcPct val="120000"/>
              </a:lnSpc>
            </a:pPr>
            <a:r>
              <a:rPr lang="ko-KR" altLang="ko-KR" dirty="0" smtClean="0"/>
              <a:t>삭제되는 </a:t>
            </a:r>
            <a:r>
              <a:rPr lang="ko-KR" altLang="ko-KR" dirty="0"/>
              <a:t>노드가 자식이 없는 경우</a:t>
            </a:r>
            <a:r>
              <a:rPr lang="en-US" altLang="ko-KR" dirty="0"/>
              <a:t>(case 0), </a:t>
            </a:r>
            <a:r>
              <a:rPr lang="ko-KR" altLang="ko-KR" dirty="0"/>
              <a:t>자식이 하나인 경우</a:t>
            </a:r>
            <a:r>
              <a:rPr lang="en-US" altLang="ko-KR" dirty="0"/>
              <a:t>(case 1), </a:t>
            </a:r>
            <a:r>
              <a:rPr lang="ko-KR" altLang="ko-KR" dirty="0"/>
              <a:t>자식이 둘인 경우</a:t>
            </a:r>
            <a:r>
              <a:rPr lang="en-US" altLang="ko-KR" dirty="0"/>
              <a:t>(case 2)</a:t>
            </a:r>
            <a:r>
              <a:rPr lang="ko-KR" altLang="ko-KR" dirty="0"/>
              <a:t>로 나누어 </a:t>
            </a:r>
            <a:r>
              <a:rPr lang="en-US" altLang="ko-KR" dirty="0"/>
              <a:t>delete</a:t>
            </a:r>
            <a:r>
              <a:rPr lang="ko-KR" altLang="ko-KR" dirty="0"/>
              <a:t>연산을 </a:t>
            </a:r>
            <a:r>
              <a:rPr lang="ko-KR" altLang="ko-KR" dirty="0" smtClean="0"/>
              <a:t>수행</a:t>
            </a:r>
            <a:endParaRPr lang="ko-KR" altLang="ko-KR" dirty="0"/>
          </a:p>
          <a:p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1847589" y="6174091"/>
            <a:ext cx="59937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case 0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		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    </a:t>
            </a:r>
            <a:r>
              <a:rPr lang="en-US" altLang="ko-KR" sz="2400" dirty="0" smtClean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case </a:t>
            </a:r>
            <a:r>
              <a:rPr lang="en-US" altLang="ko-KR" sz="24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1	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case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ko-KR" altLang="en-US" sz="2400" dirty="0">
              <a:solidFill>
                <a:srgbClr val="3333FF"/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0625" y="4105120"/>
            <a:ext cx="6762750" cy="199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62358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06887" y="876944"/>
            <a:ext cx="8511435" cy="43747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srgbClr val="339933"/>
                </a:solidFill>
              </a:rPr>
              <a:t>Case 0</a:t>
            </a:r>
            <a:r>
              <a:rPr lang="en-US" altLang="ko-KR" sz="2400" dirty="0" smtClean="0">
                <a:latin typeface="Calibri" panose="020F0502020204030204" pitchFamily="34" charset="0"/>
              </a:rPr>
              <a:t>: </a:t>
            </a:r>
            <a:r>
              <a:rPr lang="ko-KR" altLang="ko-KR" sz="2400" dirty="0" smtClean="0">
                <a:latin typeface="Calibri" panose="020F0502020204030204" pitchFamily="34" charset="0"/>
              </a:rPr>
              <a:t>삭제해야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할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노드</a:t>
            </a:r>
            <a:r>
              <a:rPr lang="ko-KR" altLang="ko-KR" sz="2400" dirty="0" smtClean="0"/>
              <a:t> </a:t>
            </a:r>
            <a:r>
              <a:rPr lang="en-US" altLang="ko-KR" sz="2400" dirty="0" smtClean="0"/>
              <a:t>x</a:t>
            </a:r>
            <a:r>
              <a:rPr lang="ko-KR" altLang="ko-KR" sz="2400" dirty="0" smtClean="0">
                <a:latin typeface="Calibri" panose="020F0502020204030204" pitchFamily="34" charset="0"/>
              </a:rPr>
              <a:t>의</a:t>
            </a:r>
            <a:r>
              <a:rPr lang="ko-KR" altLang="ko-KR" sz="2400" dirty="0" smtClean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부모노드가</a:t>
            </a:r>
            <a:r>
              <a:rPr lang="ko-KR" altLang="ko-KR" sz="2400" dirty="0"/>
              <a:t> </a:t>
            </a:r>
            <a:r>
              <a:rPr lang="en-US" altLang="ko-KR" sz="2400" dirty="0"/>
              <a:t>x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가리키던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레퍼런스를</a:t>
            </a:r>
            <a:r>
              <a:rPr lang="ko-KR" altLang="ko-KR" sz="2400" dirty="0"/>
              <a:t> </a:t>
            </a:r>
            <a:r>
              <a:rPr lang="en-US" altLang="ko-KR" sz="2400" dirty="0"/>
              <a:t>null</a:t>
            </a:r>
            <a:r>
              <a:rPr lang="ko-KR" altLang="ko-KR" sz="2400" dirty="0">
                <a:latin typeface="Calibri" panose="020F0502020204030204" pitchFamily="34" charset="0"/>
              </a:rPr>
              <a:t>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만</a:t>
            </a:r>
            <a:r>
              <a:rPr lang="ko-KR" altLang="en-US" sz="2400" dirty="0" smtClean="0">
                <a:latin typeface="Calibri" panose="020F0502020204030204" pitchFamily="34" charset="0"/>
              </a:rPr>
              <a:t>든</a:t>
            </a:r>
            <a:r>
              <a:rPr lang="ko-KR" altLang="ko-KR" sz="2400" dirty="0" smtClean="0">
                <a:latin typeface="Calibri" panose="020F0502020204030204" pitchFamily="34" charset="0"/>
              </a:rPr>
              <a:t>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  <a:p>
            <a:pPr marL="342900" indent="-342900">
              <a:lnSpc>
                <a:spcPct val="12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srgbClr val="FF0000"/>
                </a:solidFill>
              </a:rPr>
              <a:t>Case 1</a:t>
            </a:r>
            <a:r>
              <a:rPr lang="en-US" altLang="ko-KR" sz="2400" dirty="0" smtClean="0">
                <a:latin typeface="Calibri" panose="020F0502020204030204" pitchFamily="34" charset="0"/>
              </a:rPr>
              <a:t>:</a:t>
            </a:r>
            <a:r>
              <a:rPr lang="en-US" altLang="ko-KR" sz="2400" dirty="0" smtClean="0"/>
              <a:t> </a:t>
            </a:r>
            <a:r>
              <a:rPr lang="en-US" altLang="ko-KR" sz="2400" dirty="0"/>
              <a:t>x</a:t>
            </a:r>
            <a:r>
              <a:rPr lang="ko-KR" altLang="ko-KR" sz="2400" dirty="0">
                <a:latin typeface="Calibri" panose="020F0502020204030204" pitchFamily="34" charset="0"/>
              </a:rPr>
              <a:t>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한쪽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자식인</a:t>
            </a:r>
            <a:r>
              <a:rPr lang="ko-KR" altLang="ko-KR" sz="2400" dirty="0"/>
              <a:t> </a:t>
            </a:r>
            <a:r>
              <a:rPr lang="en-US" altLang="ko-KR" sz="2400" dirty="0"/>
              <a:t>c</a:t>
            </a:r>
            <a:r>
              <a:rPr lang="ko-KR" altLang="ko-KR" sz="2400" dirty="0">
                <a:latin typeface="Calibri" panose="020F0502020204030204" pitchFamily="34" charset="0"/>
              </a:rPr>
              <a:t>만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가지고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있다면</a:t>
            </a:r>
            <a:r>
              <a:rPr lang="en-US" altLang="ko-KR" sz="2400" dirty="0" smtClean="0"/>
              <a:t>, </a:t>
            </a:r>
            <a:r>
              <a:rPr lang="en-US" altLang="ko-KR" sz="2400" dirty="0"/>
              <a:t>x</a:t>
            </a:r>
            <a:r>
              <a:rPr lang="ko-KR" altLang="ko-KR" sz="2400" dirty="0">
                <a:latin typeface="Calibri" panose="020F0502020204030204" pitchFamily="34" charset="0"/>
              </a:rPr>
              <a:t>의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부모노드와</a:t>
            </a:r>
            <a:r>
              <a:rPr lang="ko-KR" altLang="ko-KR" sz="2400" dirty="0"/>
              <a:t> </a:t>
            </a:r>
            <a:r>
              <a:rPr lang="en-US" altLang="ko-KR" sz="2400" dirty="0"/>
              <a:t>x</a:t>
            </a:r>
            <a:r>
              <a:rPr lang="ko-KR" altLang="ko-KR" sz="2400" dirty="0">
                <a:latin typeface="Calibri" panose="020F0502020204030204" pitchFamily="34" charset="0"/>
              </a:rPr>
              <a:t>의</a:t>
            </a:r>
            <a:r>
              <a:rPr lang="ko-KR" altLang="ko-KR" sz="2400" dirty="0"/>
              <a:t> </a:t>
            </a:r>
            <a:r>
              <a:rPr lang="ko-KR" altLang="ko-KR" sz="2400" dirty="0" err="1" smtClean="0">
                <a:latin typeface="Calibri" panose="020F0502020204030204" pitchFamily="34" charset="0"/>
              </a:rPr>
              <a:t>자식노드</a:t>
            </a:r>
            <a:r>
              <a:rPr lang="en-US" altLang="ko-KR" sz="2400" dirty="0" smtClean="0">
                <a:latin typeface="Calibri" panose="020F0502020204030204" pitchFamily="34" charset="0"/>
              </a:rPr>
              <a:t> c</a:t>
            </a:r>
            <a:r>
              <a:rPr lang="ko-KR" altLang="ko-KR" sz="2400" dirty="0" smtClean="0">
                <a:latin typeface="Calibri" panose="020F0502020204030204" pitchFamily="34" charset="0"/>
              </a:rPr>
              <a:t>를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직접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연결</a:t>
            </a:r>
            <a:endParaRPr lang="ko-KR" altLang="ko-KR" sz="2400" dirty="0"/>
          </a:p>
          <a:p>
            <a:pPr marL="342900" indent="-342900">
              <a:lnSpc>
                <a:spcPct val="120000"/>
              </a:lnSpc>
              <a:spcAft>
                <a:spcPts val="30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Case 2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: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부모노드는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하나인데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자식노드</a:t>
            </a:r>
            <a:r>
              <a:rPr lang="ko-KR" altLang="en-US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가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둘이므로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자리에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중위순회하면서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방문하기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직전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Inorder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Predecessor,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중위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선행자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직후에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방문되는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Inorder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Successor,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중위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후속자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이동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967832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/>
          <p:nvPr/>
        </p:nvPicPr>
        <p:blipFill>
          <a:blip r:embed="rId2"/>
          <a:stretch>
            <a:fillRect/>
          </a:stretch>
        </p:blipFill>
        <p:spPr>
          <a:xfrm>
            <a:off x="184758" y="356274"/>
            <a:ext cx="8721247" cy="3176066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84757" y="3638748"/>
            <a:ext cx="863356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delete() </a:t>
            </a:r>
            <a:r>
              <a:rPr lang="ko-KR" altLang="ko-KR" sz="2400" dirty="0" err="1">
                <a:latin typeface="Calibri" panose="020F0502020204030204" pitchFamily="34" charset="0"/>
              </a:rPr>
              <a:t>메소드에서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탐색하는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과정은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en-US" altLang="ko-KR" sz="2400" dirty="0" smtClean="0"/>
              <a:t>line </a:t>
            </a:r>
            <a:r>
              <a:rPr lang="en-US" altLang="ko-KR" sz="2400" dirty="0"/>
              <a:t>05</a:t>
            </a:r>
            <a:r>
              <a:rPr lang="en-US" altLang="ko-KR" sz="2400" dirty="0">
                <a:latin typeface="Cambria Math" panose="02040503050406030204" pitchFamily="18" charset="0"/>
                <a:cs typeface="Cambria Math" panose="02040503050406030204" pitchFamily="18" charset="0"/>
              </a:rPr>
              <a:t>∼</a:t>
            </a:r>
            <a:r>
              <a:rPr lang="en-US" altLang="ko-KR" sz="2400" dirty="0"/>
              <a:t>06</a:t>
            </a:r>
            <a:r>
              <a:rPr lang="ko-KR" altLang="ko-KR" sz="2400" dirty="0">
                <a:latin typeface="Calibri" panose="020F0502020204030204" pitchFamily="34" charset="0"/>
              </a:rPr>
              <a:t>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재귀적으로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수행</a:t>
            </a:r>
            <a:endParaRPr lang="en-US" altLang="ko-KR" sz="2400" dirty="0" smtClean="0"/>
          </a:p>
          <a:p>
            <a:pPr marL="342900" indent="-342900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08</a:t>
            </a:r>
            <a:r>
              <a:rPr lang="en-US" altLang="ko-KR" sz="2400" dirty="0" smtClean="0">
                <a:latin typeface="Calibri" panose="020F0502020204030204" pitchFamily="34" charset="0"/>
              </a:rPr>
              <a:t>: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삭제되는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오른쪽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자식이</a:t>
            </a:r>
            <a:r>
              <a:rPr lang="ko-KR" altLang="ko-KR" sz="2400" dirty="0"/>
              <a:t> </a:t>
            </a:r>
            <a:r>
              <a:rPr lang="en-US" altLang="ko-KR" sz="2400" dirty="0"/>
              <a:t>null</a:t>
            </a:r>
            <a:r>
              <a:rPr lang="ko-KR" altLang="ko-KR" sz="2400" dirty="0">
                <a:latin typeface="Calibri" panose="020F0502020204030204" pitchFamily="34" charset="0"/>
              </a:rPr>
              <a:t>인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경우를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처리하는데</a:t>
            </a:r>
            <a:r>
              <a:rPr lang="en-US" altLang="ko-KR" sz="2400" dirty="0"/>
              <a:t>, </a:t>
            </a:r>
            <a:endParaRPr lang="en-US" altLang="ko-KR" sz="2400" dirty="0" smtClean="0"/>
          </a:p>
          <a:p>
            <a:pPr lvl="1"/>
            <a:r>
              <a:rPr lang="en-US" altLang="ko-KR" sz="2000" dirty="0" smtClean="0">
                <a:latin typeface="Calibri" panose="020F0502020204030204" pitchFamily="34" charset="0"/>
              </a:rPr>
              <a:t>- </a:t>
            </a:r>
            <a:r>
              <a:rPr lang="en-US" altLang="ko-KR" sz="2000" dirty="0" smtClean="0"/>
              <a:t> </a:t>
            </a:r>
            <a:r>
              <a:rPr lang="en-US" altLang="ko-KR" sz="2000" dirty="0"/>
              <a:t>case </a:t>
            </a:r>
            <a:r>
              <a:rPr lang="en-US" altLang="ko-KR" sz="2000" dirty="0" smtClean="0"/>
              <a:t>0</a:t>
            </a:r>
            <a:r>
              <a:rPr lang="en-US" altLang="ko-KR" sz="2000" dirty="0" smtClean="0">
                <a:latin typeface="Calibri" panose="020F0502020204030204" pitchFamily="34" charset="0"/>
              </a:rPr>
              <a:t>:</a:t>
            </a:r>
            <a:r>
              <a:rPr lang="ko-KR" altLang="ko-KR" sz="2000" dirty="0" smtClean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두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자식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모두가</a:t>
            </a:r>
            <a:r>
              <a:rPr lang="ko-KR" altLang="ko-KR" sz="2000" dirty="0"/>
              <a:t> </a:t>
            </a:r>
            <a:r>
              <a:rPr lang="en-US" altLang="ko-KR" sz="2000" dirty="0"/>
              <a:t>null</a:t>
            </a:r>
            <a:r>
              <a:rPr lang="ko-KR" altLang="ko-KR" sz="2000" dirty="0">
                <a:latin typeface="Calibri" panose="020F0502020204030204" pitchFamily="34" charset="0"/>
              </a:rPr>
              <a:t>이므로</a:t>
            </a:r>
            <a:r>
              <a:rPr lang="ko-KR" altLang="ko-KR" sz="2000" dirty="0"/>
              <a:t> </a:t>
            </a:r>
            <a:r>
              <a:rPr lang="en-US" altLang="ko-KR" sz="2000" dirty="0"/>
              <a:t>line 08</a:t>
            </a:r>
            <a:r>
              <a:rPr lang="ko-KR" altLang="ko-KR" sz="2000" dirty="0">
                <a:latin typeface="Calibri" panose="020F0502020204030204" pitchFamily="34" charset="0"/>
              </a:rPr>
              <a:t>의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조건에</a:t>
            </a:r>
            <a:r>
              <a:rPr lang="ko-KR" altLang="ko-KR" sz="2000" dirty="0"/>
              <a:t> </a:t>
            </a:r>
            <a:r>
              <a:rPr lang="ko-KR" altLang="ko-KR" sz="2000" dirty="0" smtClean="0">
                <a:latin typeface="Calibri" panose="020F0502020204030204" pitchFamily="34" charset="0"/>
              </a:rPr>
              <a:t>해당</a:t>
            </a:r>
            <a:endParaRPr lang="en-US" altLang="ko-KR" sz="2000" dirty="0" smtClean="0"/>
          </a:p>
          <a:p>
            <a:pPr marL="1435100" lvl="1" indent="-977900"/>
            <a:r>
              <a:rPr lang="en-US" altLang="ko-KR" sz="2000" dirty="0" smtClean="0"/>
              <a:t>-  case 1</a:t>
            </a:r>
            <a:r>
              <a:rPr lang="en-US" altLang="ko-KR" sz="2000" dirty="0" smtClean="0">
                <a:latin typeface="Calibri" panose="020F0502020204030204" pitchFamily="34" charset="0"/>
              </a:rPr>
              <a:t>:</a:t>
            </a:r>
            <a:r>
              <a:rPr lang="ko-KR" altLang="ko-KR" sz="2000" dirty="0" smtClean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자식이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왼쪽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또는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오른쪽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둘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중에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한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개만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있으므로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오른쪽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자식이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없는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경우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역시</a:t>
            </a:r>
            <a:r>
              <a:rPr lang="ko-KR" altLang="ko-KR" sz="2000" dirty="0"/>
              <a:t> </a:t>
            </a:r>
            <a:r>
              <a:rPr lang="en-US" altLang="ko-KR" sz="2000" dirty="0"/>
              <a:t>line 08</a:t>
            </a:r>
            <a:r>
              <a:rPr lang="ko-KR" altLang="ko-KR" sz="2000" dirty="0">
                <a:latin typeface="Calibri" panose="020F0502020204030204" pitchFamily="34" charset="0"/>
              </a:rPr>
              <a:t>의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조건에</a:t>
            </a:r>
            <a:r>
              <a:rPr lang="ko-KR" altLang="ko-KR" sz="2000" dirty="0"/>
              <a:t> </a:t>
            </a:r>
            <a:r>
              <a:rPr lang="ko-KR" altLang="ko-KR" sz="2000" dirty="0" smtClean="0">
                <a:latin typeface="Calibri" panose="020F0502020204030204" pitchFamily="34" charset="0"/>
              </a:rPr>
              <a:t>해당</a:t>
            </a:r>
            <a:endParaRPr lang="en-US" altLang="ko-KR" sz="2000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 </a:t>
            </a:r>
            <a:r>
              <a:rPr lang="en-US" altLang="ko-KR" sz="2400" dirty="0"/>
              <a:t>case 1</a:t>
            </a:r>
            <a:r>
              <a:rPr lang="ko-KR" altLang="ko-KR" sz="2400" dirty="0">
                <a:latin typeface="Calibri" panose="020F0502020204030204" pitchFamily="34" charset="0"/>
              </a:rPr>
              <a:t>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왼쪽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자식이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없는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경우는</a:t>
            </a:r>
            <a:r>
              <a:rPr lang="ko-KR" altLang="ko-KR" sz="2400" dirty="0"/>
              <a:t> </a:t>
            </a:r>
            <a:r>
              <a:rPr lang="en-US" altLang="ko-KR" sz="2400" dirty="0"/>
              <a:t>line 09</a:t>
            </a:r>
            <a:r>
              <a:rPr lang="ko-KR" altLang="ko-KR" sz="2400" dirty="0">
                <a:latin typeface="Calibri" panose="020F0502020204030204" pitchFamily="34" charset="0"/>
              </a:rPr>
              <a:t>에서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처리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84722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5.1 </a:t>
            </a:r>
            <a:r>
              <a:rPr lang="ko-KR" altLang="ko-KR" dirty="0" smtClean="0"/>
              <a:t>이진탐색트리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656399"/>
            <a:ext cx="7886700" cy="4550706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ko-KR" sz="2800" dirty="0">
                <a:solidFill>
                  <a:srgbClr val="3333FF"/>
                </a:solidFill>
              </a:rPr>
              <a:t>이진탐색트리</a:t>
            </a:r>
            <a:r>
              <a:rPr lang="en-US" altLang="ko-KR" sz="2800" dirty="0"/>
              <a:t>(Binary Search Tree</a:t>
            </a:r>
            <a:r>
              <a:rPr lang="en-US" altLang="ko-KR" sz="2800" dirty="0" smtClean="0"/>
              <a:t>):</a:t>
            </a:r>
            <a:r>
              <a:rPr lang="ko-KR" altLang="ko-KR" sz="2800" dirty="0" smtClean="0"/>
              <a:t> </a:t>
            </a:r>
            <a:endParaRPr lang="en-US" altLang="ko-KR" sz="2800" dirty="0" smtClean="0"/>
          </a:p>
          <a:p>
            <a:pPr marL="457200" lvl="1" indent="0">
              <a:lnSpc>
                <a:spcPct val="120000"/>
              </a:lnSpc>
              <a:spcAft>
                <a:spcPts val="2400"/>
              </a:spcAft>
              <a:buNone/>
            </a:pPr>
            <a:r>
              <a:rPr lang="ko-KR" altLang="ko-KR" dirty="0" err="1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이진탐색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(Binary Search)</a:t>
            </a:r>
            <a:r>
              <a:rPr lang="ko-KR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의 개념을 트리 형태의 구조에 접목한 </a:t>
            </a:r>
            <a:r>
              <a:rPr lang="ko-KR" altLang="ko-KR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자료구조</a:t>
            </a:r>
            <a:endParaRPr lang="en-US" altLang="ko-KR" dirty="0" smtClean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>
              <a:lnSpc>
                <a:spcPct val="120000"/>
              </a:lnSpc>
            </a:pPr>
            <a:r>
              <a:rPr lang="ko-KR" altLang="ko-KR" sz="2800" dirty="0" err="1" smtClean="0">
                <a:solidFill>
                  <a:srgbClr val="3333FF"/>
                </a:solidFill>
              </a:rPr>
              <a:t>이진탐색</a:t>
            </a:r>
            <a:r>
              <a:rPr lang="en-US" altLang="ko-KR" sz="2800" dirty="0" smtClean="0"/>
              <a:t>:</a:t>
            </a:r>
            <a:r>
              <a:rPr lang="ko-KR" altLang="ko-KR" sz="2800" dirty="0" smtClean="0"/>
              <a:t> </a:t>
            </a:r>
            <a:endParaRPr lang="en-US" altLang="ko-KR" sz="2800" dirty="0" smtClean="0"/>
          </a:p>
          <a:p>
            <a:pPr marL="457200" lvl="1" indent="0">
              <a:lnSpc>
                <a:spcPct val="120000"/>
              </a:lnSpc>
              <a:buNone/>
            </a:pPr>
            <a:r>
              <a:rPr lang="ko-KR" altLang="ko-KR" u="sng" dirty="0" smtClean="0"/>
              <a:t>정렬된 </a:t>
            </a:r>
            <a:r>
              <a:rPr lang="ko-KR" altLang="ko-KR" u="sng" dirty="0"/>
              <a:t>데이터</a:t>
            </a:r>
            <a:r>
              <a:rPr lang="ko-KR" altLang="ko-KR" dirty="0"/>
              <a:t>의 중간에 위치한 항목을 기준으로 데이터를 두 부분으로 나누어 가며 특정 항목을 찾는 </a:t>
            </a:r>
            <a:r>
              <a:rPr lang="ko-KR" altLang="ko-KR" dirty="0" err="1" smtClean="0"/>
              <a:t>탐색방법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4376282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/>
          <p:cNvSpPr/>
          <p:nvPr/>
        </p:nvSpPr>
        <p:spPr>
          <a:xfrm>
            <a:off x="670141" y="937064"/>
            <a:ext cx="7872609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Case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경우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삭제될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자리로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옮겨올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중위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후속자를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min()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호출하여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찾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음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line 11).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12: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deleteMin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호출하여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분리시키고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부모와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자식을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연결시킨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계속해서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연결하며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거슬러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올라가며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최종적으로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삭제되는</a:t>
            </a:r>
            <a:r>
              <a:rPr lang="ko-KR" altLang="ko-KR" sz="2400" dirty="0" err="1"/>
              <a:t>노드</a:t>
            </a:r>
            <a:r>
              <a:rPr lang="en-US" altLang="ko-KR" sz="2400" dirty="0"/>
              <a:t>(target)</a:t>
            </a:r>
            <a:r>
              <a:rPr lang="ko-KR" altLang="ko-KR" sz="2400" dirty="0"/>
              <a:t>의 오른쪽 </a:t>
            </a:r>
            <a:r>
              <a:rPr lang="ko-KR" altLang="ko-KR" sz="2400" dirty="0" err="1"/>
              <a:t>자식노드의</a:t>
            </a:r>
            <a:r>
              <a:rPr lang="ko-KR" altLang="ko-KR" sz="2400" dirty="0"/>
              <a:t> 레퍼런스를 </a:t>
            </a:r>
            <a:r>
              <a:rPr lang="ko-KR" altLang="ko-KR" sz="2400" dirty="0" smtClean="0"/>
              <a:t>리턴</a:t>
            </a:r>
            <a:endParaRPr lang="en-US" altLang="ko-KR" sz="24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err="1" smtClean="0"/>
              <a:t>리턴된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레퍼런스는 </a:t>
            </a:r>
            <a:r>
              <a:rPr lang="en-US" altLang="ko-KR" sz="2400" dirty="0" err="1"/>
              <a:t>n.setRight</a:t>
            </a:r>
            <a:r>
              <a:rPr lang="en-US" altLang="ko-KR" sz="2400" dirty="0"/>
              <a:t>()</a:t>
            </a:r>
            <a:r>
              <a:rPr lang="ko-KR" altLang="ko-KR" sz="2400" dirty="0"/>
              <a:t>에 의해 </a:t>
            </a:r>
            <a:r>
              <a:rPr lang="en-US" altLang="ko-KR" sz="2400" dirty="0"/>
              <a:t>n</a:t>
            </a:r>
            <a:r>
              <a:rPr lang="ko-KR" altLang="ko-KR" sz="2400" dirty="0"/>
              <a:t>의 오른쪽 자식으로 </a:t>
            </a:r>
            <a:r>
              <a:rPr lang="ko-KR" altLang="ko-KR" sz="2400" dirty="0" smtClean="0"/>
              <a:t>연결 </a:t>
            </a:r>
            <a:r>
              <a:rPr lang="en-US" altLang="ko-KR" sz="2400" dirty="0" smtClean="0"/>
              <a:t>(</a:t>
            </a:r>
            <a:r>
              <a:rPr lang="en-US" altLang="ko-KR" sz="2400" dirty="0"/>
              <a:t>line 12). </a:t>
            </a:r>
            <a:endParaRPr lang="en-US" altLang="ko-KR" sz="24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13: target</a:t>
            </a:r>
            <a:r>
              <a:rPr lang="ko-KR" altLang="ko-KR" sz="2400" dirty="0"/>
              <a:t>의 왼쪽 자식을</a:t>
            </a:r>
            <a:r>
              <a:rPr lang="en-US" altLang="ko-KR" sz="2400" dirty="0" err="1"/>
              <a:t>n.setLeft</a:t>
            </a:r>
            <a:r>
              <a:rPr lang="en-US" altLang="ko-KR" sz="2400" dirty="0"/>
              <a:t>()</a:t>
            </a:r>
            <a:r>
              <a:rPr lang="ko-KR" altLang="ko-KR" sz="2400" dirty="0"/>
              <a:t>를 이용해 노드</a:t>
            </a:r>
            <a:r>
              <a:rPr lang="en-US" altLang="ko-KR" sz="2400" dirty="0"/>
              <a:t>n</a:t>
            </a:r>
            <a:r>
              <a:rPr lang="ko-KR" altLang="ko-KR" sz="2400" dirty="0"/>
              <a:t>의 왼쪽 자식으로 만든다</a:t>
            </a:r>
            <a:r>
              <a:rPr lang="en-US" altLang="ko-KR" sz="2400" dirty="0"/>
              <a:t>.</a:t>
            </a:r>
            <a:endParaRPr lang="ko-KR" altLang="ko-KR" sz="2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6136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98582" y="701550"/>
            <a:ext cx="5891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1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US" altLang="ko-KR" sz="2400" dirty="0"/>
              <a:t>delete(10)</a:t>
            </a:r>
            <a:r>
              <a:rPr lang="ko-KR" altLang="ko-KR" sz="2400" dirty="0"/>
              <a:t>이 수행되는 과정</a:t>
            </a:r>
            <a:r>
              <a:rPr lang="en-US" altLang="ko-KR" sz="2400" dirty="0"/>
              <a:t> (case 0)</a:t>
            </a:r>
            <a:endParaRPr lang="ko-KR" altLang="en-US" sz="32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582" y="1430706"/>
            <a:ext cx="7981747" cy="48824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807915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98582" y="701550"/>
            <a:ext cx="68984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2]</a:t>
            </a:r>
            <a:r>
              <a:rPr lang="en-US" altLang="ko-KR" sz="32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/>
              <a:t>delete(45)</a:t>
            </a:r>
            <a:r>
              <a:rPr lang="ko-KR" altLang="ko-KR" sz="2400" dirty="0"/>
              <a:t>가 수행되는 과정</a:t>
            </a:r>
            <a:r>
              <a:rPr lang="en-US" altLang="ko-KR" sz="2400" dirty="0"/>
              <a:t> (case 1, line 08)</a:t>
            </a:r>
            <a:endParaRPr lang="ko-KR" altLang="en-US" sz="32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509" y="1604606"/>
            <a:ext cx="7205518" cy="474609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1386348" y="4444180"/>
            <a:ext cx="619433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12290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98373" y="488607"/>
            <a:ext cx="689849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3]</a:t>
            </a:r>
            <a:r>
              <a:rPr lang="en-US" altLang="ko-KR" sz="32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/>
              <a:t>delete(35)</a:t>
            </a:r>
            <a:r>
              <a:rPr lang="ko-KR" altLang="ko-KR" sz="2400" dirty="0"/>
              <a:t>가 수행되는 과정</a:t>
            </a:r>
            <a:r>
              <a:rPr lang="en-US" altLang="ko-KR" sz="2400" dirty="0"/>
              <a:t> (case 1, line 09)</a:t>
            </a:r>
            <a:endParaRPr lang="ko-KR" altLang="en-US" sz="32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58" y="1466942"/>
            <a:ext cx="7296582" cy="46690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1386348" y="4247534"/>
            <a:ext cx="619433" cy="25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7376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98373" y="488607"/>
            <a:ext cx="589180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4] </a:t>
            </a:r>
            <a:r>
              <a:rPr lang="en-US" altLang="ko-KR" sz="2400" dirty="0"/>
              <a:t>delete(20)</a:t>
            </a:r>
            <a:r>
              <a:rPr lang="ko-KR" altLang="ko-KR" sz="2400" dirty="0"/>
              <a:t>이 수행되는 과정</a:t>
            </a:r>
            <a:r>
              <a:rPr lang="en-US" altLang="ko-KR" sz="2400" dirty="0"/>
              <a:t> (case 2)</a:t>
            </a:r>
            <a:endParaRPr lang="ko-KR" altLang="en-US" sz="24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38" y="1449112"/>
            <a:ext cx="8843375" cy="513957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직선 연결선 5"/>
          <p:cNvCxnSpPr/>
          <p:nvPr/>
        </p:nvCxnSpPr>
        <p:spPr>
          <a:xfrm flipV="1">
            <a:off x="7069394" y="4857135"/>
            <a:ext cx="1720645" cy="0"/>
          </a:xfrm>
          <a:prstGeom prst="line">
            <a:avLst/>
          </a:prstGeom>
          <a:ln w="57150">
            <a:solidFill>
              <a:srgbClr val="3399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 flipV="1">
            <a:off x="3023419" y="4018900"/>
            <a:ext cx="1720645" cy="0"/>
          </a:xfrm>
          <a:prstGeom prst="line">
            <a:avLst/>
          </a:prstGeom>
          <a:ln w="57150">
            <a:solidFill>
              <a:srgbClr val="33993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자유형 8"/>
          <p:cNvSpPr/>
          <p:nvPr/>
        </p:nvSpPr>
        <p:spPr>
          <a:xfrm>
            <a:off x="4019146" y="4041058"/>
            <a:ext cx="3718841" cy="2142774"/>
          </a:xfrm>
          <a:custGeom>
            <a:avLst/>
            <a:gdLst>
              <a:gd name="connsiteX0" fmla="*/ 12080 w 3718841"/>
              <a:gd name="connsiteY0" fmla="*/ 0 h 2142774"/>
              <a:gd name="connsiteX1" fmla="*/ 572519 w 3718841"/>
              <a:gd name="connsiteY1" fmla="*/ 2123768 h 2142774"/>
              <a:gd name="connsiteX2" fmla="*/ 3718841 w 3718841"/>
              <a:gd name="connsiteY2" fmla="*/ 865239 h 2142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18841" h="2142774">
                <a:moveTo>
                  <a:pt x="12080" y="0"/>
                </a:moveTo>
                <a:cubicBezTo>
                  <a:pt x="-16598" y="989781"/>
                  <a:pt x="-45275" y="1979562"/>
                  <a:pt x="572519" y="2123768"/>
                </a:cubicBezTo>
                <a:cubicBezTo>
                  <a:pt x="1190313" y="2267975"/>
                  <a:pt x="2454577" y="1566607"/>
                  <a:pt x="3718841" y="865239"/>
                </a:cubicBezTo>
              </a:path>
            </a:pathLst>
          </a:custGeom>
          <a:noFill/>
          <a:ln>
            <a:solidFill>
              <a:srgbClr val="339933"/>
            </a:solidFill>
            <a:headEnd type="triangl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39354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수행시간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ko-KR" sz="2400" dirty="0"/>
              <a:t>이진탐색트리에서 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연산은 공통적으로 루트노드에서 탐색을 시작하여 최악의 경우에 이파리노드까지 내려가고</a:t>
            </a:r>
            <a:r>
              <a:rPr lang="en-US" altLang="ko-KR" sz="2400" dirty="0"/>
              <a:t>, </a:t>
            </a:r>
            <a:r>
              <a:rPr lang="ko-KR" altLang="ko-KR" sz="2400" dirty="0"/>
              <a:t>삽입과 삭제 연산은 다시 루트노드까지 거슬러 </a:t>
            </a:r>
            <a:r>
              <a:rPr lang="ko-KR" altLang="ko-KR" sz="2400" dirty="0" smtClean="0"/>
              <a:t>올라가야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함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트리를 </a:t>
            </a:r>
            <a:r>
              <a:rPr lang="en-US" altLang="ko-KR" sz="2400" dirty="0" smtClean="0"/>
              <a:t>1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층 내려갈 때는 </a:t>
            </a:r>
            <a:r>
              <a:rPr lang="ko-KR" altLang="ko-KR" sz="2400" dirty="0" err="1"/>
              <a:t>재귀호출이</a:t>
            </a:r>
            <a:r>
              <a:rPr lang="ko-KR" altLang="ko-KR" sz="2400" dirty="0"/>
              <a:t> 발생하고</a:t>
            </a:r>
            <a:r>
              <a:rPr lang="en-US" altLang="ko-KR" sz="2400" dirty="0"/>
              <a:t>, </a:t>
            </a:r>
            <a:r>
              <a:rPr lang="en-US" altLang="ko-KR" sz="2400" dirty="0" smtClean="0"/>
              <a:t>1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층을 올라갈 때는 </a:t>
            </a:r>
            <a:r>
              <a:rPr lang="en-US" altLang="ko-KR" sz="2400" dirty="0" err="1"/>
              <a:t>setLeft</a:t>
            </a:r>
            <a:r>
              <a:rPr lang="en-US" altLang="ko-KR" sz="2400" dirty="0"/>
              <a:t>() </a:t>
            </a:r>
            <a:r>
              <a:rPr lang="ko-KR" altLang="ko-KR" sz="2400" dirty="0"/>
              <a:t>또는 </a:t>
            </a:r>
            <a:r>
              <a:rPr lang="en-US" altLang="ko-KR" sz="2400" dirty="0" err="1"/>
              <a:t>setRight</a:t>
            </a:r>
            <a:r>
              <a:rPr lang="en-US" altLang="ko-KR" sz="2400" dirty="0"/>
              <a:t>() </a:t>
            </a:r>
            <a:r>
              <a:rPr lang="ko-KR" altLang="ko-KR" sz="2400" dirty="0" err="1"/>
              <a:t>메소드가</a:t>
            </a:r>
            <a:r>
              <a:rPr lang="ko-KR" altLang="ko-KR" sz="2400" dirty="0"/>
              <a:t> 수행되는데</a:t>
            </a:r>
            <a:r>
              <a:rPr lang="en-US" altLang="ko-KR" sz="2400" dirty="0"/>
              <a:t>, </a:t>
            </a:r>
            <a:r>
              <a:rPr lang="ko-KR" altLang="ko-KR" sz="2400" dirty="0"/>
              <a:t>이들 각각은 </a:t>
            </a:r>
            <a:r>
              <a:rPr lang="en-US" altLang="ko-KR" sz="2400" dirty="0"/>
              <a:t>O(1) </a:t>
            </a:r>
            <a:r>
              <a:rPr lang="ko-KR" altLang="ko-KR" sz="2400" dirty="0" smtClean="0"/>
              <a:t>시간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소요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연산들의 </a:t>
            </a:r>
            <a:r>
              <a:rPr lang="ko-KR" altLang="ko-KR" sz="2400" dirty="0" err="1"/>
              <a:t>수행시간은</a:t>
            </a:r>
            <a:r>
              <a:rPr lang="ko-KR" altLang="ko-KR" sz="2400" dirty="0"/>
              <a:t> 각각 </a:t>
            </a:r>
            <a:r>
              <a:rPr lang="ko-KR" altLang="ko-KR" sz="2400" dirty="0" smtClean="0"/>
              <a:t>트리의 </a:t>
            </a:r>
            <a:r>
              <a:rPr lang="ko-KR" altLang="ko-KR" sz="2400" dirty="0">
                <a:solidFill>
                  <a:srgbClr val="3333FF"/>
                </a:solidFill>
              </a:rPr>
              <a:t>높이</a:t>
            </a:r>
            <a:r>
              <a:rPr lang="en-US" altLang="ko-KR" sz="2400" dirty="0">
                <a:solidFill>
                  <a:srgbClr val="3333FF"/>
                </a:solidFill>
              </a:rPr>
              <a:t>(h)</a:t>
            </a:r>
            <a:r>
              <a:rPr lang="ko-KR" altLang="ko-KR" sz="2400" dirty="0">
                <a:solidFill>
                  <a:srgbClr val="3333FF"/>
                </a:solidFill>
              </a:rPr>
              <a:t>에 </a:t>
            </a:r>
            <a:r>
              <a:rPr lang="ko-KR" altLang="ko-KR" sz="2400" dirty="0" smtClean="0">
                <a:solidFill>
                  <a:srgbClr val="3333FF"/>
                </a:solidFill>
              </a:rPr>
              <a:t>비례</a:t>
            </a:r>
            <a:r>
              <a:rPr lang="en-US" altLang="ko-KR" sz="2400" dirty="0" smtClean="0"/>
              <a:t>,</a:t>
            </a:r>
            <a:r>
              <a:rPr lang="ko-KR" altLang="ko-KR" sz="2400" dirty="0" smtClean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O(h</a:t>
            </a:r>
            <a:r>
              <a:rPr lang="en-US" altLang="ko-KR" sz="2400" dirty="0" smtClean="0">
                <a:solidFill>
                  <a:srgbClr val="3333FF"/>
                </a:solidFill>
              </a:rPr>
              <a:t>)</a:t>
            </a:r>
            <a:endParaRPr lang="ko-KR" altLang="ko-KR" sz="2400" dirty="0"/>
          </a:p>
          <a:p>
            <a:pPr>
              <a:lnSpc>
                <a:spcPct val="120000"/>
              </a:lnSpc>
            </a:pP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0436693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44881" y="949218"/>
            <a:ext cx="791018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N</a:t>
            </a:r>
            <a:r>
              <a:rPr lang="ko-KR" altLang="ko-KR" sz="2400" dirty="0">
                <a:latin typeface="Calibri" panose="020F0502020204030204" pitchFamily="34" charset="0"/>
              </a:rPr>
              <a:t>개의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이진탐색트리의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높이가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가장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낮은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경우는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완전이진트리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형태일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때이고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가장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높은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경우는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편향이진트리</a:t>
            </a:r>
            <a:endParaRPr lang="en-US" altLang="ko-KR" sz="2400" dirty="0" smtClean="0"/>
          </a:p>
          <a:p>
            <a:pPr marL="342900" indent="-34290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따라서</a:t>
            </a:r>
            <a:r>
              <a:rPr lang="ko-KR" altLang="ko-KR" sz="2400" dirty="0" smtClean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이진트리의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높이</a:t>
            </a:r>
            <a:r>
              <a:rPr lang="en-US" altLang="ko-KR" sz="2400" dirty="0"/>
              <a:t> h</a:t>
            </a:r>
            <a:r>
              <a:rPr lang="ko-KR" altLang="ko-KR" sz="2400" dirty="0">
                <a:latin typeface="Calibri" panose="020F0502020204030204" pitchFamily="34" charset="0"/>
              </a:rPr>
              <a:t>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아래와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같이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표현</a:t>
            </a:r>
            <a:endParaRPr lang="ko-KR" altLang="ko-KR" sz="2400" dirty="0">
              <a:effectLst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2591976" y="3056443"/>
            <a:ext cx="3744000" cy="504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</a:t>
            </a:r>
            <a:r>
              <a:rPr lang="en-US" altLang="ko-KR" sz="2400" dirty="0"/>
              <a:t>log</a:t>
            </a:r>
            <a:r>
              <a:rPr lang="en-US" altLang="ko-KR" sz="2400" baseline="-25000" dirty="0"/>
              <a:t> </a:t>
            </a:r>
            <a:r>
              <a:rPr lang="en-US" altLang="ko-KR" sz="2400" dirty="0"/>
              <a:t>(N+1)</a:t>
            </a: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</a:t>
            </a:r>
            <a:r>
              <a:rPr lang="en-US" altLang="ko-KR" sz="2400" dirty="0"/>
              <a:t> </a:t>
            </a: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</a:t>
            </a:r>
            <a:r>
              <a:rPr lang="en-US" altLang="ko-KR" sz="2400" dirty="0"/>
              <a:t> log N ≤ h ≤ N</a:t>
            </a:r>
            <a:endParaRPr lang="ko-KR" altLang="ko-KR" sz="2400" dirty="0">
              <a:effectLst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44881" y="4182359"/>
            <a:ext cx="80103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Empty </a:t>
            </a:r>
            <a:r>
              <a:rPr lang="ko-KR" altLang="ko-KR" sz="2400" dirty="0">
                <a:latin typeface="Calibri" panose="020F0502020204030204" pitchFamily="34" charset="0"/>
              </a:rPr>
              <a:t>이진탐색트리에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랜덤하게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선택된</a:t>
            </a:r>
            <a:r>
              <a:rPr lang="ko-KR" altLang="ko-KR" sz="2400" dirty="0"/>
              <a:t> </a:t>
            </a:r>
            <a:r>
              <a:rPr lang="en-US" altLang="ko-KR" sz="2400" dirty="0"/>
              <a:t>N</a:t>
            </a:r>
            <a:r>
              <a:rPr lang="ko-KR" altLang="ko-KR" sz="2400" dirty="0">
                <a:latin typeface="Calibri" panose="020F0502020204030204" pitchFamily="34" charset="0"/>
              </a:rPr>
              <a:t>개의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삽입한다고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가정했을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때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트리의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높이는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약</a:t>
            </a:r>
            <a:r>
              <a:rPr lang="en-US" altLang="ko-KR" sz="2400" dirty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1.39 log </a:t>
            </a:r>
            <a:r>
              <a:rPr lang="en-US" altLang="ko-KR" sz="2400" dirty="0" smtClean="0">
                <a:solidFill>
                  <a:srgbClr val="3333FF"/>
                </a:solidFill>
              </a:rPr>
              <a:t>N</a:t>
            </a:r>
            <a:endParaRPr lang="ko-KR" altLang="ko-KR" sz="2400" dirty="0">
              <a:solidFill>
                <a:srgbClr val="3333FF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788758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5.2 </a:t>
            </a:r>
            <a:r>
              <a:rPr lang="en-US" altLang="ko-KR" dirty="0" smtClean="0">
                <a:latin typeface="Consolas" panose="020B0609020204030204" pitchFamily="49" charset="0"/>
              </a:rPr>
              <a:t>AVL</a:t>
            </a:r>
            <a:r>
              <a:rPr lang="ko-KR" altLang="en-US" dirty="0" smtClean="0"/>
              <a:t>트리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95663"/>
            <a:ext cx="7886700" cy="2437301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/>
              <a:t>AVL </a:t>
            </a:r>
            <a:r>
              <a:rPr lang="ko-KR" altLang="ko-KR" dirty="0"/>
              <a:t>트리는 트리가 한쪽으로 치우쳐 자라나는 현상을 방지하여 트리 높이의 균형</a:t>
            </a:r>
            <a:r>
              <a:rPr lang="en-US" altLang="ko-KR" dirty="0"/>
              <a:t>(Balance)</a:t>
            </a:r>
            <a:r>
              <a:rPr lang="ko-KR" altLang="ko-KR" dirty="0"/>
              <a:t>을 유지하는 </a:t>
            </a:r>
            <a:r>
              <a:rPr lang="ko-KR" altLang="ko-KR" dirty="0" smtClean="0"/>
              <a:t>이진탐색트리</a:t>
            </a:r>
            <a:endParaRPr lang="en-US" altLang="ko-KR" dirty="0" smtClean="0"/>
          </a:p>
          <a:p>
            <a:pPr>
              <a:lnSpc>
                <a:spcPct val="120000"/>
              </a:lnSpc>
            </a:pPr>
            <a:r>
              <a:rPr lang="ko-KR" altLang="ko-KR" dirty="0" smtClean="0"/>
              <a:t>균형</a:t>
            </a:r>
            <a:r>
              <a:rPr lang="en-US" altLang="ko-KR" dirty="0"/>
              <a:t>(Balanced) </a:t>
            </a:r>
            <a:r>
              <a:rPr lang="ko-KR" altLang="ko-KR" dirty="0" err="1"/>
              <a:t>이진트리를</a:t>
            </a:r>
            <a:r>
              <a:rPr lang="ko-KR" altLang="ko-KR" dirty="0"/>
              <a:t> 만들면 </a:t>
            </a:r>
            <a:r>
              <a:rPr lang="en-US" altLang="ko-KR" dirty="0"/>
              <a:t>N</a:t>
            </a:r>
            <a:r>
              <a:rPr lang="ko-KR" altLang="ko-KR" dirty="0"/>
              <a:t>개의 노드를 가진 트리의 높이가 </a:t>
            </a:r>
            <a:r>
              <a:rPr lang="en-US" altLang="ko-KR" dirty="0"/>
              <a:t>O(</a:t>
            </a:r>
            <a:r>
              <a:rPr lang="en-US" altLang="ko-KR" dirty="0" err="1"/>
              <a:t>logN</a:t>
            </a:r>
            <a:r>
              <a:rPr lang="en-US" altLang="ko-KR" dirty="0"/>
              <a:t>)</a:t>
            </a:r>
            <a:r>
              <a:rPr lang="ko-KR" altLang="ko-KR" dirty="0"/>
              <a:t>이 되어 탐색</a:t>
            </a:r>
            <a:r>
              <a:rPr lang="en-US" altLang="ko-KR" dirty="0"/>
              <a:t>, </a:t>
            </a:r>
            <a:r>
              <a:rPr lang="ko-KR" altLang="ko-KR" dirty="0"/>
              <a:t>삽입</a:t>
            </a:r>
            <a:r>
              <a:rPr lang="en-US" altLang="ko-KR" dirty="0"/>
              <a:t>, </a:t>
            </a:r>
            <a:r>
              <a:rPr lang="ko-KR" altLang="ko-KR" dirty="0"/>
              <a:t>삭제 연산의 </a:t>
            </a:r>
            <a:r>
              <a:rPr lang="ko-KR" altLang="ko-KR" dirty="0" smtClean="0">
                <a:solidFill>
                  <a:srgbClr val="3333FF"/>
                </a:solidFill>
              </a:rPr>
              <a:t>수행시간이</a:t>
            </a:r>
            <a:r>
              <a:rPr lang="en-US" altLang="ko-KR" dirty="0" smtClean="0">
                <a:solidFill>
                  <a:srgbClr val="3333FF"/>
                </a:solidFill>
              </a:rPr>
              <a:t> O(</a:t>
            </a:r>
            <a:r>
              <a:rPr lang="en-US" altLang="ko-KR" dirty="0" err="1" smtClean="0">
                <a:solidFill>
                  <a:srgbClr val="3333FF"/>
                </a:solidFill>
              </a:rPr>
              <a:t>logN</a:t>
            </a:r>
            <a:r>
              <a:rPr lang="en-US" altLang="ko-KR" dirty="0">
                <a:solidFill>
                  <a:srgbClr val="3333FF"/>
                </a:solidFill>
              </a:rPr>
              <a:t>)</a:t>
            </a:r>
            <a:r>
              <a:rPr lang="ko-KR" altLang="ko-KR" dirty="0">
                <a:solidFill>
                  <a:srgbClr val="3333FF"/>
                </a:solidFill>
              </a:rPr>
              <a:t>으로 </a:t>
            </a:r>
            <a:r>
              <a:rPr lang="ko-KR" altLang="ko-KR" dirty="0" smtClean="0">
                <a:solidFill>
                  <a:srgbClr val="3333FF"/>
                </a:solidFill>
              </a:rPr>
              <a:t>보장</a:t>
            </a:r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567584" y="4253266"/>
            <a:ext cx="7947766" cy="12003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marR="542925" algn="just">
              <a:spcAft>
                <a:spcPts val="0"/>
              </a:spcAft>
            </a:pPr>
            <a:r>
              <a:rPr lang="en-US" altLang="ko-KR" sz="2400" dirty="0">
                <a:solidFill>
                  <a:srgbClr val="3333FF"/>
                </a:solidFill>
                <a:latin typeface="맑은 고딕" panose="020B0503020000020004" pitchFamily="50" charset="-127"/>
              </a:rPr>
              <a:t>[</a:t>
            </a:r>
            <a:r>
              <a:rPr lang="ko-KR" altLang="ko-KR" sz="2400" dirty="0">
                <a:solidFill>
                  <a:srgbClr val="3333FF"/>
                </a:solidFill>
              </a:rPr>
              <a:t>핵심 아이디어</a:t>
            </a:r>
            <a:r>
              <a:rPr lang="en-US" altLang="ko-KR" sz="2400" dirty="0">
                <a:solidFill>
                  <a:srgbClr val="3333FF"/>
                </a:solidFill>
              </a:rPr>
              <a:t>]</a:t>
            </a:r>
            <a:r>
              <a:rPr lang="en-US" altLang="ko-KR" sz="2400" dirty="0">
                <a:latin typeface="맑은 고딕" panose="020B0503020000020004" pitchFamily="50" charset="-127"/>
              </a:rPr>
              <a:t> </a:t>
            </a:r>
            <a:endParaRPr lang="en-US" altLang="ko-KR" sz="2400" dirty="0" smtClean="0">
              <a:latin typeface="맑은 고딕" panose="020B0503020000020004" pitchFamily="50" charset="-127"/>
            </a:endParaRPr>
          </a:p>
          <a:p>
            <a:pPr marL="354013" marR="542925" algn="just">
              <a:spcAft>
                <a:spcPts val="0"/>
              </a:spcAft>
            </a:pPr>
            <a:r>
              <a:rPr lang="en-US" altLang="ko-KR" sz="2400" dirty="0" smtClean="0">
                <a:solidFill>
                  <a:srgbClr val="339933"/>
                </a:solidFill>
                <a:latin typeface="맑은 고딕" panose="020B0503020000020004" pitchFamily="50" charset="-127"/>
              </a:rPr>
              <a:t>AVL</a:t>
            </a:r>
            <a:r>
              <a:rPr lang="ko-KR" altLang="ko-KR" sz="2400" dirty="0">
                <a:solidFill>
                  <a:srgbClr val="339933"/>
                </a:solidFill>
              </a:rPr>
              <a:t>트리는 삽입이나 삭제로 인해 균형이 깨지면 회전 연산을 통해 트리의 균형을 유지한다</a:t>
            </a:r>
            <a:r>
              <a:rPr lang="en-US" altLang="ko-KR" sz="2400" dirty="0">
                <a:solidFill>
                  <a:srgbClr val="339933"/>
                </a:solidFill>
              </a:rPr>
              <a:t>.</a:t>
            </a:r>
            <a:endParaRPr lang="ko-KR" altLang="ko-KR" sz="2400" dirty="0">
              <a:solidFill>
                <a:srgbClr val="339933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4857713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598992" y="533465"/>
            <a:ext cx="7719098" cy="138382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732771" y="636781"/>
            <a:ext cx="792271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542925" algn="just">
              <a:spcAft>
                <a:spcPts val="0"/>
              </a:spcAft>
            </a:pPr>
            <a:r>
              <a:rPr lang="en-US" altLang="ko-KR" sz="2400" dirty="0" smtClean="0">
                <a:solidFill>
                  <a:srgbClr val="3333FF"/>
                </a:solidFill>
              </a:rPr>
              <a:t>[</a:t>
            </a:r>
            <a:r>
              <a:rPr lang="ko-KR" altLang="ko-KR" sz="2400" dirty="0" smtClean="0">
                <a:solidFill>
                  <a:srgbClr val="3333FF"/>
                </a:solidFill>
              </a:rPr>
              <a:t>정의</a:t>
            </a:r>
            <a:r>
              <a:rPr lang="en-US" altLang="ko-KR" sz="2400" dirty="0">
                <a:solidFill>
                  <a:srgbClr val="3333FF"/>
                </a:solidFill>
              </a:rPr>
              <a:t>]</a:t>
            </a:r>
            <a:r>
              <a:rPr lang="en-US" altLang="ko-KR" sz="2400" dirty="0">
                <a:solidFill>
                  <a:srgbClr val="3333FF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2400" dirty="0">
                <a:solidFill>
                  <a:srgbClr val="007635"/>
                </a:solidFill>
                <a:latin typeface="맑은 고딕" panose="020B0503020000020004" pitchFamily="50" charset="-127"/>
              </a:rPr>
              <a:t>AVL</a:t>
            </a:r>
            <a:r>
              <a:rPr lang="ko-KR" altLang="ko-KR" sz="2400" dirty="0">
                <a:solidFill>
                  <a:srgbClr val="007635"/>
                </a:solidFill>
              </a:rPr>
              <a:t>트리는 임의의 노드</a:t>
            </a:r>
            <a:r>
              <a:rPr lang="en-US" altLang="ko-KR" sz="2400" dirty="0">
                <a:solidFill>
                  <a:srgbClr val="007635"/>
                </a:solidFill>
              </a:rPr>
              <a:t> x</a:t>
            </a:r>
            <a:r>
              <a:rPr lang="ko-KR" altLang="ko-KR" sz="2400" dirty="0">
                <a:solidFill>
                  <a:srgbClr val="007635"/>
                </a:solidFill>
              </a:rPr>
              <a:t>에 대해 </a:t>
            </a:r>
            <a:r>
              <a:rPr lang="en-US" altLang="ko-KR" sz="2400" dirty="0">
                <a:solidFill>
                  <a:srgbClr val="007635"/>
                </a:solidFill>
              </a:rPr>
              <a:t>x</a:t>
            </a:r>
            <a:r>
              <a:rPr lang="ko-KR" altLang="ko-KR" sz="2400" dirty="0">
                <a:solidFill>
                  <a:srgbClr val="007635"/>
                </a:solidFill>
              </a:rPr>
              <a:t>의 왼쪽 </a:t>
            </a:r>
            <a:r>
              <a:rPr lang="ko-KR" altLang="ko-KR" sz="2400" dirty="0" err="1">
                <a:solidFill>
                  <a:srgbClr val="007635"/>
                </a:solidFill>
              </a:rPr>
              <a:t>서브트리의</a:t>
            </a:r>
            <a:r>
              <a:rPr lang="ko-KR" altLang="ko-KR" sz="2400" dirty="0">
                <a:solidFill>
                  <a:srgbClr val="007635"/>
                </a:solidFill>
              </a:rPr>
              <a:t> 높이와 오른쪽 </a:t>
            </a:r>
            <a:r>
              <a:rPr lang="ko-KR" altLang="ko-KR" sz="2400" dirty="0" err="1">
                <a:solidFill>
                  <a:srgbClr val="007635"/>
                </a:solidFill>
              </a:rPr>
              <a:t>서브트리의</a:t>
            </a:r>
            <a:r>
              <a:rPr lang="ko-KR" altLang="ko-KR" sz="2400" dirty="0">
                <a:solidFill>
                  <a:srgbClr val="007635"/>
                </a:solidFill>
              </a:rPr>
              <a:t> 높이 차이가 </a:t>
            </a:r>
            <a:r>
              <a:rPr lang="en-US" altLang="ko-KR" sz="2400" dirty="0">
                <a:solidFill>
                  <a:srgbClr val="007635"/>
                </a:solidFill>
              </a:rPr>
              <a:t>1</a:t>
            </a:r>
            <a:r>
              <a:rPr lang="ko-KR" altLang="ko-KR" sz="2400" dirty="0">
                <a:solidFill>
                  <a:srgbClr val="007635"/>
                </a:solidFill>
              </a:rPr>
              <a:t>을 넘지 않는 이진탐색트리이다</a:t>
            </a:r>
            <a:r>
              <a:rPr lang="en-US" altLang="ko-KR" sz="2400" dirty="0">
                <a:solidFill>
                  <a:srgbClr val="007635"/>
                </a:solidFill>
              </a:rPr>
              <a:t>.</a:t>
            </a:r>
            <a:endParaRPr lang="ko-KR" altLang="ko-KR" sz="2400" dirty="0">
              <a:solidFill>
                <a:srgbClr val="007635"/>
              </a:solidFill>
              <a:effectLst/>
            </a:endParaRPr>
          </a:p>
        </p:txBody>
      </p:sp>
      <p:pic>
        <p:nvPicPr>
          <p:cNvPr id="5" name="그림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6981" y="2336547"/>
            <a:ext cx="6336213" cy="160915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직사각형 5"/>
          <p:cNvSpPr/>
          <p:nvPr/>
        </p:nvSpPr>
        <p:spPr>
          <a:xfrm>
            <a:off x="732771" y="4269329"/>
            <a:ext cx="7208729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ko-KR" sz="2400" dirty="0"/>
              <a:t>	   (a) 		</a:t>
            </a:r>
            <a:r>
              <a:rPr lang="en-US" altLang="ko-KR" sz="2400" dirty="0" smtClean="0"/>
              <a:t>       </a:t>
            </a:r>
            <a:r>
              <a:rPr lang="en-US" altLang="ko-KR" sz="2400" dirty="0"/>
              <a:t>(b)		</a:t>
            </a:r>
            <a:r>
              <a:rPr lang="en-US" altLang="ko-KR" sz="2400" dirty="0" smtClean="0"/>
              <a:t>            (</a:t>
            </a:r>
            <a:r>
              <a:rPr lang="en-US" altLang="ko-KR" sz="2400" dirty="0"/>
              <a:t>c)</a:t>
            </a:r>
            <a:endParaRPr lang="ko-KR" altLang="ko-KR" sz="2400" dirty="0"/>
          </a:p>
          <a:p>
            <a:pPr algn="ctr">
              <a:spcBef>
                <a:spcPts val="2400"/>
              </a:spcBef>
              <a:spcAft>
                <a:spcPts val="0"/>
              </a:spcAft>
            </a:pPr>
            <a:r>
              <a:rPr lang="ko-KR" altLang="ko-KR" sz="2400" dirty="0" smtClean="0">
                <a:latin typeface="Calibri" panose="020F0502020204030204" pitchFamily="34" charset="0"/>
              </a:rPr>
              <a:t>어느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트리가</a:t>
            </a:r>
            <a:r>
              <a:rPr lang="ko-KR" altLang="ko-KR" sz="2400" dirty="0"/>
              <a:t> </a:t>
            </a:r>
            <a:r>
              <a:rPr lang="en-US" altLang="ko-KR" sz="2400" dirty="0"/>
              <a:t>AVL</a:t>
            </a:r>
            <a:r>
              <a:rPr lang="ko-KR" altLang="ko-KR" sz="2400" dirty="0">
                <a:latin typeface="Calibri" panose="020F0502020204030204" pitchFamily="34" charset="0"/>
              </a:rPr>
              <a:t>트리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형태를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갖추고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있나</a:t>
            </a:r>
            <a:r>
              <a:rPr lang="en-US" altLang="ko-KR" sz="2400" dirty="0"/>
              <a:t>?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1904275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17270" y="432619"/>
            <a:ext cx="7859812" cy="76691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645091" y="625681"/>
            <a:ext cx="77849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정리</a:t>
            </a:r>
            <a:r>
              <a:rPr lang="en-US" altLang="ko-KR" sz="2400" dirty="0">
                <a:solidFill>
                  <a:srgbClr val="339933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AVL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높이는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O(</a:t>
            </a:r>
            <a:r>
              <a:rPr lang="en-US" altLang="ko-KR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logN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645091" y="1488551"/>
            <a:ext cx="77849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ko-KR" sz="2400" dirty="0"/>
              <a:t>[</a:t>
            </a:r>
            <a:r>
              <a:rPr lang="ko-KR" altLang="ko-KR" sz="2400" dirty="0">
                <a:latin typeface="Calibri" panose="020F0502020204030204" pitchFamily="34" charset="0"/>
              </a:rPr>
              <a:t>증명</a:t>
            </a:r>
            <a:r>
              <a:rPr lang="en-US" altLang="ko-KR" sz="2400" dirty="0"/>
              <a:t>] A(h)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높이가</a:t>
            </a:r>
            <a:r>
              <a:rPr lang="ko-KR" altLang="ko-KR" sz="2400" dirty="0"/>
              <a:t> </a:t>
            </a:r>
            <a:r>
              <a:rPr lang="en-US" altLang="ko-KR" sz="2400" dirty="0"/>
              <a:t>h</a:t>
            </a:r>
            <a:r>
              <a:rPr lang="ko-KR" altLang="ko-KR" sz="2400" dirty="0">
                <a:latin typeface="Calibri" panose="020F0502020204030204" pitchFamily="34" charset="0"/>
              </a:rPr>
              <a:t>인</a:t>
            </a:r>
            <a:r>
              <a:rPr lang="ko-KR" altLang="ko-KR" sz="2400" dirty="0"/>
              <a:t> </a:t>
            </a:r>
            <a:r>
              <a:rPr lang="en-US" altLang="ko-KR" sz="2400" dirty="0"/>
              <a:t>AVL</a:t>
            </a:r>
            <a:r>
              <a:rPr lang="ko-KR" altLang="ko-KR" sz="2400" dirty="0">
                <a:latin typeface="Calibri" panose="020F0502020204030204" pitchFamily="34" charset="0"/>
              </a:rPr>
              <a:t>트리를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구성하는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최소의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정의하자</a:t>
            </a:r>
            <a:r>
              <a:rPr lang="en-US" altLang="ko-KR" sz="2400" dirty="0"/>
              <a:t>. </a:t>
            </a:r>
            <a:r>
              <a:rPr lang="ko-KR" altLang="ko-KR" sz="2400" dirty="0">
                <a:latin typeface="Calibri" panose="020F0502020204030204" pitchFamily="34" charset="0"/>
              </a:rPr>
              <a:t>그러면</a:t>
            </a:r>
            <a:r>
              <a:rPr lang="ko-KR" altLang="ko-KR" sz="2400" dirty="0"/>
              <a:t> </a:t>
            </a:r>
            <a:r>
              <a:rPr lang="ko-KR" altLang="en-US" sz="2400" dirty="0" smtClean="0"/>
              <a:t>다음 그림</a:t>
            </a:r>
            <a:r>
              <a:rPr lang="ko-KR" altLang="ko-KR" sz="2400" dirty="0" smtClean="0">
                <a:latin typeface="Calibri" panose="020F0502020204030204" pitchFamily="34" charset="0"/>
              </a:rPr>
              <a:t>에서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확인할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있듯이</a:t>
            </a:r>
            <a:r>
              <a:rPr lang="ko-KR" altLang="ko-KR" sz="2400" dirty="0"/>
              <a:t> </a:t>
            </a:r>
            <a:r>
              <a:rPr lang="en-US" altLang="ko-KR" sz="2400" dirty="0"/>
              <a:t>A(1) = 1, A(2) = 2, A(3) = 4</a:t>
            </a:r>
            <a:r>
              <a:rPr lang="ko-KR" altLang="ko-KR" sz="2400" dirty="0">
                <a:latin typeface="Calibri" panose="020F0502020204030204" pitchFamily="34" charset="0"/>
              </a:rPr>
              <a:t>이다</a:t>
            </a:r>
            <a:r>
              <a:rPr lang="en-US" altLang="ko-KR" sz="2400" dirty="0"/>
              <a:t>.</a:t>
            </a:r>
            <a:endParaRPr lang="ko-KR" altLang="ko-KR" sz="2400" dirty="0">
              <a:effectLst/>
            </a:endParaRPr>
          </a:p>
        </p:txBody>
      </p:sp>
      <p:pic>
        <p:nvPicPr>
          <p:cNvPr id="5" name="그림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24" y="3090084"/>
            <a:ext cx="7245598" cy="21958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5583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9155" y="1783524"/>
            <a:ext cx="7242658" cy="434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1984431" y="741958"/>
            <a:ext cx="47452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2800" dirty="0">
                <a:solidFill>
                  <a:srgbClr val="C00000"/>
                </a:solidFill>
              </a:rPr>
              <a:t>이진탐색으로 </a:t>
            </a:r>
            <a:r>
              <a:rPr lang="en-US" altLang="ko-KR" sz="2800" dirty="0">
                <a:solidFill>
                  <a:srgbClr val="C00000"/>
                </a:solidFill>
              </a:rPr>
              <a:t>66</a:t>
            </a:r>
            <a:r>
              <a:rPr lang="ko-KR" altLang="ko-KR" sz="2800" dirty="0">
                <a:solidFill>
                  <a:srgbClr val="C00000"/>
                </a:solidFill>
              </a:rPr>
              <a:t>을 찾는 과정</a:t>
            </a:r>
          </a:p>
        </p:txBody>
      </p:sp>
    </p:spTree>
    <p:extLst>
      <p:ext uri="{BB962C8B-B14F-4D97-AF65-F5344CB8AC3E}">
        <p14:creationId xmlns:p14="http://schemas.microsoft.com/office/powerpoint/2010/main" val="39701822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445947" y="256015"/>
            <a:ext cx="587908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ko-KR" sz="2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800" dirty="0">
                <a:ea typeface="Calibri" panose="020F0502020204030204" pitchFamily="34" charset="0"/>
                <a:cs typeface="Times New Roman" panose="02020603050405020304" pitchFamily="18" charset="0"/>
              </a:rPr>
              <a:t>A(3</a:t>
            </a:r>
            <a:r>
              <a:rPr lang="en-US" altLang="ko-KR" sz="2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8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800" dirty="0">
                <a:latin typeface="Calibri" panose="020F0502020204030204" pitchFamily="34" charset="0"/>
                <a:cs typeface="Times New Roman" panose="02020603050405020304" pitchFamily="18" charset="0"/>
              </a:rPr>
              <a:t>재귀적으로</a:t>
            </a:r>
            <a:r>
              <a:rPr lang="ko-KR" altLang="ko-KR" sz="28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표현</a:t>
            </a:r>
            <a:r>
              <a:rPr lang="ko-KR" altLang="en-US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해보</a:t>
            </a:r>
            <a:r>
              <a:rPr lang="ko-KR" altLang="ko-KR" sz="28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면</a:t>
            </a:r>
            <a:endParaRPr lang="ko-KR" altLang="en-US" sz="2800" dirty="0"/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4988" y="1191226"/>
            <a:ext cx="5823811" cy="136865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535924" y="3179675"/>
            <a:ext cx="8342605" cy="32162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1800"/>
              </a:spcAft>
            </a:pPr>
            <a:r>
              <a:rPr lang="en-US" altLang="ko-KR" sz="2400" dirty="0"/>
              <a:t>A(3)</a:t>
            </a:r>
            <a:r>
              <a:rPr lang="ko-KR" altLang="ko-KR" sz="2400" dirty="0">
                <a:latin typeface="Calibri" panose="020F0502020204030204" pitchFamily="34" charset="0"/>
              </a:rPr>
              <a:t>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위와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같이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구성되는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이유</a:t>
            </a:r>
            <a:r>
              <a:rPr lang="en-US" altLang="ko-KR" sz="2400" dirty="0" smtClean="0">
                <a:latin typeface="Calibri" panose="020F0502020204030204" pitchFamily="34" charset="0"/>
              </a:rPr>
              <a:t>:</a:t>
            </a:r>
            <a:r>
              <a:rPr lang="ko-KR" altLang="ko-KR" sz="2400" dirty="0" smtClean="0"/>
              <a:t> 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높이가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3</a:t>
            </a:r>
            <a:r>
              <a:rPr lang="ko-KR" altLang="ko-KR" sz="2400" dirty="0">
                <a:latin typeface="Calibri" panose="020F0502020204030204" pitchFamily="34" charset="0"/>
              </a:rPr>
              <a:t>인</a:t>
            </a:r>
            <a:r>
              <a:rPr lang="ko-KR" altLang="ko-KR" sz="2400" dirty="0"/>
              <a:t> </a:t>
            </a:r>
            <a:r>
              <a:rPr lang="en-US" altLang="ko-KR" sz="2400" dirty="0"/>
              <a:t>AVL</a:t>
            </a:r>
            <a:r>
              <a:rPr lang="ko-KR" altLang="ko-KR" sz="2400" dirty="0">
                <a:latin typeface="Calibri" panose="020F0502020204030204" pitchFamily="34" charset="0"/>
              </a:rPr>
              <a:t>트리에는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루트노드와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루트의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왼쪽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서브트리와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오른쪽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서브트리가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존재해야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하고</a:t>
            </a:r>
            <a:r>
              <a:rPr lang="en-US" altLang="ko-KR" sz="2400" dirty="0"/>
              <a:t>, 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각</a:t>
            </a:r>
            <a:r>
              <a:rPr lang="ko-KR" altLang="ko-KR" sz="2400" dirty="0" smtClean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서브트리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역시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최소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가진</a:t>
            </a:r>
            <a:r>
              <a:rPr lang="ko-KR" altLang="ko-KR" sz="2400" dirty="0"/>
              <a:t> </a:t>
            </a:r>
            <a:r>
              <a:rPr lang="en-US" altLang="ko-KR" sz="2400" dirty="0"/>
              <a:t>AVL</a:t>
            </a:r>
            <a:r>
              <a:rPr lang="ko-KR" altLang="ko-KR" sz="2400" dirty="0" err="1">
                <a:latin typeface="Calibri" panose="020F0502020204030204" pitchFamily="34" charset="0"/>
              </a:rPr>
              <a:t>트리여야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하기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때문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또한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개의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서브트리의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높이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차이가</a:t>
            </a:r>
            <a:r>
              <a:rPr lang="ko-KR" altLang="ko-KR" sz="2400" dirty="0"/>
              <a:t> </a:t>
            </a:r>
            <a:r>
              <a:rPr lang="en-US" altLang="ko-KR" sz="2400" dirty="0"/>
              <a:t>1</a:t>
            </a:r>
            <a:r>
              <a:rPr lang="ko-KR" altLang="ko-KR" sz="2400" dirty="0">
                <a:latin typeface="Calibri" panose="020F0502020204030204" pitchFamily="34" charset="0"/>
              </a:rPr>
              <a:t>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때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전체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트리의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최소가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되기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때문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64747274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95195" y="763468"/>
            <a:ext cx="702083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2400" dirty="0" smtClean="0">
                <a:latin typeface="Calibri" panose="020F0502020204030204" pitchFamily="34" charset="0"/>
              </a:rPr>
              <a:t>이를</a:t>
            </a:r>
            <a:r>
              <a:rPr lang="ko-KR" altLang="ko-KR" sz="2400" dirty="0" smtClean="0"/>
              <a:t> </a:t>
            </a:r>
            <a:r>
              <a:rPr lang="en-US" altLang="ko-KR" sz="2400" dirty="0" smtClean="0"/>
              <a:t>A(h)</a:t>
            </a:r>
            <a:r>
              <a:rPr lang="ko-KR" altLang="ko-KR" sz="2400" dirty="0" smtClean="0">
                <a:latin typeface="Calibri" panose="020F0502020204030204" pitchFamily="34" charset="0"/>
              </a:rPr>
              <a:t>에</a:t>
            </a:r>
            <a:r>
              <a:rPr lang="ko-KR" altLang="ko-KR" sz="2400" dirty="0" smtClean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대한</a:t>
            </a:r>
            <a:r>
              <a:rPr lang="ko-KR" altLang="ko-KR" sz="2400" dirty="0" smtClean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식으로</a:t>
            </a:r>
            <a:r>
              <a:rPr lang="ko-KR" altLang="ko-KR" sz="2400" dirty="0" smtClean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표현하면</a:t>
            </a:r>
            <a:endParaRPr lang="ko-KR" altLang="en-US" sz="2400" dirty="0"/>
          </a:p>
        </p:txBody>
      </p:sp>
      <p:sp>
        <p:nvSpPr>
          <p:cNvPr id="3" name="직사각형 2"/>
          <p:cNvSpPr/>
          <p:nvPr/>
        </p:nvSpPr>
        <p:spPr>
          <a:xfrm>
            <a:off x="820454" y="1577661"/>
            <a:ext cx="6770319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A(h) = A(h-1) + A(h-2) + 1,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단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A(0)=0, A(1)=1, A(2)=2</a:t>
            </a:r>
            <a:endParaRPr lang="ko-KR" altLang="en-US" sz="2400" dirty="0"/>
          </a:p>
        </p:txBody>
      </p:sp>
      <p:pic>
        <p:nvPicPr>
          <p:cNvPr id="4" name="그림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831" y="2575391"/>
            <a:ext cx="7822504" cy="158325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직사각형 4"/>
          <p:cNvSpPr/>
          <p:nvPr/>
        </p:nvSpPr>
        <p:spPr>
          <a:xfrm>
            <a:off x="2154658" y="4359728"/>
            <a:ext cx="45528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A(h)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피보나치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F(h)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관계</a:t>
            </a:r>
            <a:endParaRPr lang="ko-KR" altLang="en-US" sz="2400" dirty="0"/>
          </a:p>
        </p:txBody>
      </p:sp>
      <p:sp>
        <p:nvSpPr>
          <p:cNvPr id="6" name="직사각형 5"/>
          <p:cNvSpPr/>
          <p:nvPr/>
        </p:nvSpPr>
        <p:spPr>
          <a:xfrm>
            <a:off x="2973822" y="5247290"/>
            <a:ext cx="2603598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ko-KR" sz="2800" dirty="0"/>
              <a:t>A(h) = F(h+2) – 1</a:t>
            </a:r>
            <a:endParaRPr lang="ko-KR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94300772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82460" y="695132"/>
            <a:ext cx="7872608" cy="26161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ko-KR" altLang="ko-KR" sz="2400" dirty="0" smtClean="0">
                <a:latin typeface="Calibri" panose="020F0502020204030204" pitchFamily="34" charset="0"/>
              </a:rPr>
              <a:t>피보나치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</a:t>
            </a:r>
            <a:r>
              <a:rPr lang="ko-KR" altLang="ko-KR" sz="2400" dirty="0"/>
              <a:t> </a:t>
            </a:r>
            <a:r>
              <a:rPr lang="en-US" altLang="ko-KR" sz="2400" dirty="0"/>
              <a:t>F(h) </a:t>
            </a: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</a:t>
            </a:r>
            <a:r>
              <a:rPr lang="en-US" altLang="ko-KR" sz="2400" dirty="0"/>
              <a:t> </a:t>
            </a: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</a:t>
            </a:r>
            <a:r>
              <a:rPr lang="en-US" altLang="ko-KR" sz="2400" b="1" baseline="30000" dirty="0"/>
              <a:t>h</a:t>
            </a:r>
            <a:r>
              <a:rPr lang="en-US" altLang="ko-KR" sz="2400" dirty="0"/>
              <a:t>/</a:t>
            </a:r>
            <a:r>
              <a:rPr lang="en-US" altLang="ko-KR" sz="2400" b="1" dirty="0">
                <a:latin typeface="Calibri" panose="020F0502020204030204" pitchFamily="34" charset="0"/>
                <a:sym typeface="Symbol" panose="05050102010706020507" pitchFamily="18" charset="2"/>
              </a:rPr>
              <a:t></a:t>
            </a:r>
            <a:r>
              <a:rPr lang="en-US" altLang="ko-KR" sz="2400" dirty="0"/>
              <a:t>5, </a:t>
            </a: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</a:t>
            </a:r>
            <a:r>
              <a:rPr lang="en-US" altLang="ko-KR" sz="2400" dirty="0"/>
              <a:t> = (1+</a:t>
            </a: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</a:t>
            </a:r>
            <a:r>
              <a:rPr lang="en-US" altLang="ko-KR" sz="2400" dirty="0"/>
              <a:t>5)/2</a:t>
            </a:r>
            <a:r>
              <a:rPr lang="ko-KR" altLang="ko-KR" sz="2400" dirty="0">
                <a:latin typeface="Calibri" panose="020F0502020204030204" pitchFamily="34" charset="0"/>
              </a:rPr>
              <a:t>이므로</a:t>
            </a:r>
            <a:r>
              <a:rPr lang="en-US" altLang="ko-KR" sz="2400" dirty="0"/>
              <a:t>, </a:t>
            </a:r>
            <a:endParaRPr lang="en-US" altLang="ko-KR" sz="2400" dirty="0" smtClean="0"/>
          </a:p>
          <a:p>
            <a:pPr algn="ctr">
              <a:spcBef>
                <a:spcPts val="2400"/>
              </a:spcBef>
              <a:spcAft>
                <a:spcPts val="0"/>
              </a:spcAft>
            </a:pPr>
            <a:r>
              <a:rPr lang="en-US" altLang="ko-KR" sz="2400" dirty="0" smtClean="0">
                <a:solidFill>
                  <a:srgbClr val="3333FF"/>
                </a:solidFill>
              </a:rPr>
              <a:t>A(h</a:t>
            </a:r>
            <a:r>
              <a:rPr lang="en-US" altLang="ko-KR" sz="2400" dirty="0">
                <a:solidFill>
                  <a:srgbClr val="3333FF"/>
                </a:solidFill>
              </a:rPr>
              <a:t>)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sym typeface="Symbol" panose="05050102010706020507" pitchFamily="18" charset="2"/>
              </a:rPr>
              <a:t></a:t>
            </a:r>
            <a:r>
              <a:rPr lang="en-US" altLang="ko-KR" sz="2400" dirty="0">
                <a:solidFill>
                  <a:srgbClr val="3333FF"/>
                </a:solidFill>
              </a:rPr>
              <a:t>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sym typeface="Symbol" panose="05050102010706020507" pitchFamily="18" charset="2"/>
              </a:rPr>
              <a:t></a:t>
            </a:r>
            <a:r>
              <a:rPr lang="en-US" altLang="ko-KR" sz="2400" b="1" baseline="30000" dirty="0">
                <a:solidFill>
                  <a:srgbClr val="3333FF"/>
                </a:solidFill>
              </a:rPr>
              <a:t>h</a:t>
            </a:r>
            <a:r>
              <a:rPr lang="en-US" altLang="ko-KR" sz="2400" baseline="30000" dirty="0">
                <a:solidFill>
                  <a:srgbClr val="3333FF"/>
                </a:solidFill>
              </a:rPr>
              <a:t>+2</a:t>
            </a:r>
            <a:r>
              <a:rPr lang="en-US" altLang="ko-KR" sz="2400" dirty="0">
                <a:solidFill>
                  <a:srgbClr val="3333FF"/>
                </a:solidFill>
              </a:rPr>
              <a:t>/</a:t>
            </a:r>
            <a:r>
              <a:rPr lang="en-US" altLang="ko-KR" sz="2400" b="1" dirty="0">
                <a:solidFill>
                  <a:srgbClr val="3333FF"/>
                </a:solidFill>
                <a:latin typeface="Calibri" panose="020F0502020204030204" pitchFamily="34" charset="0"/>
                <a:sym typeface="Symbol" panose="05050102010706020507" pitchFamily="18" charset="2"/>
              </a:rPr>
              <a:t></a:t>
            </a:r>
            <a:r>
              <a:rPr lang="en-US" altLang="ko-KR" sz="2400" dirty="0" smtClean="0">
                <a:solidFill>
                  <a:srgbClr val="3333FF"/>
                </a:solidFill>
              </a:rPr>
              <a:t>5–1</a:t>
            </a:r>
          </a:p>
          <a:p>
            <a:pPr algn="just">
              <a:spcAft>
                <a:spcPts val="0"/>
              </a:spcAft>
            </a:pPr>
            <a:endParaRPr lang="en-US" altLang="ko-KR" sz="2400" dirty="0">
              <a:latin typeface="Calibri" panose="020F0502020204030204" pitchFamily="34" charset="0"/>
            </a:endParaRPr>
          </a:p>
          <a:p>
            <a:pPr>
              <a:spcAft>
                <a:spcPts val="0"/>
              </a:spcAft>
            </a:pPr>
            <a:r>
              <a:rPr lang="en-US" altLang="ko-KR" sz="2400" dirty="0" smtClean="0"/>
              <a:t>A(h</a:t>
            </a:r>
            <a:r>
              <a:rPr lang="en-US" altLang="ko-KR" sz="2400" dirty="0"/>
              <a:t>)</a:t>
            </a:r>
            <a:r>
              <a:rPr lang="ko-KR" altLang="ko-KR" sz="2400" dirty="0">
                <a:latin typeface="Calibri" panose="020F0502020204030204" pitchFamily="34" charset="0"/>
              </a:rPr>
              <a:t>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높이가</a:t>
            </a:r>
            <a:r>
              <a:rPr lang="ko-KR" altLang="ko-KR" sz="2400" dirty="0"/>
              <a:t> </a:t>
            </a:r>
            <a:r>
              <a:rPr lang="en-US" altLang="ko-KR" sz="2400" dirty="0"/>
              <a:t>h</a:t>
            </a:r>
            <a:r>
              <a:rPr lang="ko-KR" altLang="ko-KR" sz="2400" dirty="0">
                <a:latin typeface="Calibri" panose="020F0502020204030204" pitchFamily="34" charset="0"/>
              </a:rPr>
              <a:t>인</a:t>
            </a:r>
            <a:r>
              <a:rPr lang="ko-KR" altLang="ko-KR" sz="2400" dirty="0"/>
              <a:t> </a:t>
            </a:r>
            <a:r>
              <a:rPr lang="en-US" altLang="ko-KR" sz="2400" dirty="0"/>
              <a:t>AVL</a:t>
            </a:r>
            <a:r>
              <a:rPr lang="ko-KR" altLang="ko-KR" sz="2400" dirty="0">
                <a:latin typeface="Calibri" panose="020F0502020204030204" pitchFamily="34" charset="0"/>
              </a:rPr>
              <a:t>트리에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최소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수이므로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수가</a:t>
            </a:r>
            <a:r>
              <a:rPr lang="ko-KR" altLang="ko-KR" sz="2400" dirty="0"/>
              <a:t> </a:t>
            </a:r>
            <a:r>
              <a:rPr lang="en-US" altLang="ko-KR" sz="2400" dirty="0"/>
              <a:t>N</a:t>
            </a:r>
            <a:r>
              <a:rPr lang="ko-KR" altLang="ko-KR" sz="2400" dirty="0">
                <a:latin typeface="Calibri" panose="020F0502020204030204" pitchFamily="34" charset="0"/>
              </a:rPr>
              <a:t>인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임의의</a:t>
            </a:r>
            <a:r>
              <a:rPr lang="ko-KR" altLang="ko-KR" sz="2400" dirty="0"/>
              <a:t> </a:t>
            </a:r>
            <a:r>
              <a:rPr lang="en-US" altLang="ko-KR" sz="2400" dirty="0"/>
              <a:t>AVL</a:t>
            </a:r>
            <a:r>
              <a:rPr lang="ko-KR" altLang="ko-KR" sz="2400" dirty="0">
                <a:latin typeface="Calibri" panose="020F0502020204030204" pitchFamily="34" charset="0"/>
              </a:rPr>
              <a:t>트리의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최대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높이를</a:t>
            </a:r>
            <a:r>
              <a:rPr lang="en-US" altLang="ko-KR" sz="2400" dirty="0"/>
              <a:t> A(h) ≤ N</a:t>
            </a:r>
            <a:r>
              <a:rPr lang="ko-KR" altLang="ko-KR" sz="2400" dirty="0">
                <a:latin typeface="Calibri" panose="020F0502020204030204" pitchFamily="34" charset="0"/>
              </a:rPr>
              <a:t>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관계에서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다음과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같이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계산할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있다</a:t>
            </a:r>
            <a:r>
              <a:rPr lang="en-US" altLang="ko-KR" sz="2400" dirty="0"/>
              <a:t>.  </a:t>
            </a:r>
            <a:endParaRPr lang="ko-KR" altLang="ko-KR" sz="2400" dirty="0">
              <a:effectLst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753408" y="3799439"/>
            <a:ext cx="6485351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800"/>
              </a:spcAft>
            </a:pPr>
            <a:r>
              <a:rPr lang="en-US" altLang="ko-KR" sz="2400" dirty="0"/>
              <a:t>A(h) </a:t>
            </a: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</a:t>
            </a:r>
            <a:r>
              <a:rPr lang="en-US" altLang="ko-KR" sz="2400" dirty="0"/>
              <a:t> </a:t>
            </a: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</a:t>
            </a:r>
            <a:r>
              <a:rPr lang="en-US" altLang="ko-KR" sz="2400" b="1" baseline="30000" dirty="0"/>
              <a:t>h</a:t>
            </a:r>
            <a:r>
              <a:rPr lang="en-US" altLang="ko-KR" sz="2400" baseline="30000" dirty="0"/>
              <a:t>+2</a:t>
            </a:r>
            <a:r>
              <a:rPr lang="en-US" altLang="ko-KR" sz="2400" dirty="0"/>
              <a:t>/</a:t>
            </a:r>
            <a:r>
              <a:rPr lang="en-US" altLang="ko-KR" sz="2400" b="1" dirty="0">
                <a:latin typeface="Calibri" panose="020F0502020204030204" pitchFamily="34" charset="0"/>
                <a:sym typeface="Symbol" panose="05050102010706020507" pitchFamily="18" charset="2"/>
              </a:rPr>
              <a:t></a:t>
            </a:r>
            <a:r>
              <a:rPr lang="en-US" altLang="ko-KR" sz="2400" dirty="0"/>
              <a:t>5 – 1  ≤  N</a:t>
            </a:r>
            <a:endParaRPr lang="ko-KR" altLang="ko-KR" sz="2400" dirty="0"/>
          </a:p>
          <a:p>
            <a:pPr>
              <a:spcAft>
                <a:spcPts val="1800"/>
              </a:spcAft>
            </a:pPr>
            <a:r>
              <a:rPr lang="en-US" altLang="ko-KR" sz="2400" dirty="0">
                <a:latin typeface="Calibri" panose="020F0502020204030204" pitchFamily="34" charset="0"/>
                <a:sym typeface="Symbol" panose="05050102010706020507" pitchFamily="18" charset="2"/>
              </a:rPr>
              <a:t></a:t>
            </a:r>
            <a:r>
              <a:rPr lang="en-US" altLang="ko-KR" sz="2400" b="1" baseline="30000" dirty="0"/>
              <a:t>h</a:t>
            </a:r>
            <a:r>
              <a:rPr lang="en-US" altLang="ko-KR" sz="2400" baseline="30000" dirty="0"/>
              <a:t>+2</a:t>
            </a:r>
            <a:r>
              <a:rPr lang="en-US" altLang="ko-KR" sz="2400" dirty="0"/>
              <a:t>  ≤ </a:t>
            </a:r>
            <a:r>
              <a:rPr lang="en-US" altLang="ko-KR" sz="2400" b="1" dirty="0">
                <a:latin typeface="Calibri" panose="020F0502020204030204" pitchFamily="34" charset="0"/>
                <a:sym typeface="Symbol" panose="05050102010706020507" pitchFamily="18" charset="2"/>
              </a:rPr>
              <a:t></a:t>
            </a:r>
            <a:r>
              <a:rPr lang="en-US" altLang="ko-KR" sz="2400" dirty="0"/>
              <a:t>5 (N + 1)</a:t>
            </a:r>
            <a:endParaRPr lang="ko-KR" altLang="ko-KR" sz="2400" dirty="0"/>
          </a:p>
          <a:p>
            <a:pPr>
              <a:spcAft>
                <a:spcPts val="1800"/>
              </a:spcAft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h  ≤  log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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b="1" dirty="0">
                <a:latin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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5(N+1)) – 2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  <a:sym typeface="Symbol" panose="05050102010706020507" pitchFamily="18" charset="2"/>
              </a:rPr>
              <a:t>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1.44logN = 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O(</a:t>
            </a:r>
            <a:r>
              <a:rPr lang="en-US" altLang="ko-KR" sz="24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logN</a:t>
            </a:r>
            <a:r>
              <a:rPr lang="en-US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r>
              <a:rPr lang="en-US" altLang="ko-KR" sz="2400" dirty="0">
                <a:sym typeface="Symbol" panose="05050102010706020507" pitchFamily="18" charset="2"/>
              </a:rPr>
              <a:t>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0991636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5.2.1</a:t>
            </a:r>
            <a:r>
              <a:rPr lang="en-US" altLang="ko-KR" dirty="0" smtClean="0">
                <a:latin typeface="Consolas" panose="020B0609020204030204" pitchFamily="49" charset="0"/>
              </a:rPr>
              <a:t> </a:t>
            </a:r>
            <a:r>
              <a:rPr lang="en-US" altLang="ko-KR" dirty="0">
                <a:latin typeface="Consolas" panose="020B0609020204030204" pitchFamily="49" charset="0"/>
              </a:rPr>
              <a:t>AVL</a:t>
            </a:r>
            <a:r>
              <a:rPr lang="ko-KR" altLang="ko-KR" dirty="0"/>
              <a:t>트리의 </a:t>
            </a:r>
            <a:r>
              <a:rPr lang="ko-KR" altLang="ko-KR" dirty="0" err="1" smtClean="0"/>
              <a:t>회전연산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95663"/>
            <a:ext cx="7886700" cy="5368392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2400" dirty="0"/>
              <a:t>AVL</a:t>
            </a:r>
            <a:r>
              <a:rPr lang="ko-KR" altLang="ko-KR" sz="2400" dirty="0"/>
              <a:t>트리에서 삽입 또는 삭제 연산을 수행할 때 트리의 균형을 유지하기 </a:t>
            </a:r>
            <a:r>
              <a:rPr lang="ko-KR" altLang="ko-KR" sz="2400" dirty="0" smtClean="0"/>
              <a:t>위해</a:t>
            </a:r>
            <a:r>
              <a:rPr lang="en-US" altLang="ko-KR" sz="2400" dirty="0" smtClean="0"/>
              <a:t> LL-</a:t>
            </a:r>
            <a:r>
              <a:rPr lang="ko-KR" altLang="ko-KR" sz="2400" dirty="0"/>
              <a:t>회전</a:t>
            </a:r>
            <a:r>
              <a:rPr lang="en-US" altLang="ko-KR" sz="2400" dirty="0"/>
              <a:t>, RR-</a:t>
            </a:r>
            <a:r>
              <a:rPr lang="ko-KR" altLang="ko-KR" sz="2400" dirty="0"/>
              <a:t>회전</a:t>
            </a:r>
            <a:r>
              <a:rPr lang="en-US" altLang="ko-KR" sz="2400" dirty="0"/>
              <a:t>, LR-</a:t>
            </a:r>
            <a:r>
              <a:rPr lang="ko-KR" altLang="ko-KR" sz="2400" dirty="0"/>
              <a:t>회전</a:t>
            </a:r>
            <a:r>
              <a:rPr lang="en-US" altLang="ko-KR" sz="2400" dirty="0"/>
              <a:t>, RL-</a:t>
            </a:r>
            <a:r>
              <a:rPr lang="ko-KR" altLang="ko-KR" sz="2400" dirty="0" err="1" smtClean="0"/>
              <a:t>회전연산</a:t>
            </a:r>
            <a:r>
              <a:rPr lang="ko-KR" altLang="ko-KR" sz="2400" dirty="0" smtClean="0"/>
              <a:t> 사용</a:t>
            </a:r>
            <a:endParaRPr lang="en-US" altLang="ko-KR" sz="2400" dirty="0" smtClean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ko-KR" altLang="ko-KR" sz="2400" dirty="0" err="1" smtClean="0"/>
              <a:t>회전연산은</a:t>
            </a:r>
            <a:r>
              <a:rPr lang="ko-KR" altLang="ko-KR" sz="2400" dirty="0" smtClean="0"/>
              <a:t> </a:t>
            </a:r>
            <a:r>
              <a:rPr lang="en-US" altLang="ko-KR" sz="2400" dirty="0" smtClean="0"/>
              <a:t>2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개의 기본적인 연산으로 </a:t>
            </a:r>
            <a:r>
              <a:rPr lang="ko-KR" altLang="ko-KR" sz="2400" dirty="0" smtClean="0"/>
              <a:t>구현</a:t>
            </a:r>
            <a:r>
              <a:rPr lang="en-US" altLang="ko-KR" sz="2400" dirty="0" smtClean="0"/>
              <a:t> </a:t>
            </a:r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2400" dirty="0" err="1" smtClean="0"/>
              <a:t>rotateRight</a:t>
            </a:r>
            <a:r>
              <a:rPr lang="en-US" altLang="ko-KR" sz="2400" dirty="0" smtClean="0"/>
              <a:t>():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왼쪽 방향의 </a:t>
            </a:r>
            <a:r>
              <a:rPr lang="ko-KR" altLang="ko-KR" sz="2400" dirty="0" err="1"/>
              <a:t>서브트리가</a:t>
            </a:r>
            <a:r>
              <a:rPr lang="ko-KR" altLang="ko-KR" sz="2400" dirty="0"/>
              <a:t> 높아서 불균형이 발생할 때 </a:t>
            </a:r>
            <a:r>
              <a:rPr lang="ko-KR" altLang="ko-KR" sz="2400" dirty="0" err="1"/>
              <a:t>서브트리를</a:t>
            </a:r>
            <a:r>
              <a:rPr lang="ko-KR" altLang="ko-KR" sz="2400" dirty="0"/>
              <a:t> 오른쪽 방향으로 회전하기 위한 </a:t>
            </a:r>
            <a:r>
              <a:rPr lang="ko-KR" altLang="ko-KR" sz="2400" dirty="0" err="1" smtClean="0"/>
              <a:t>메소드</a:t>
            </a:r>
            <a:endParaRPr lang="en-US" altLang="ko-KR" sz="2400" dirty="0" smtClean="0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ko-KR" sz="2400" dirty="0" err="1" smtClean="0"/>
              <a:t>rotateRight</a:t>
            </a:r>
            <a:r>
              <a:rPr lang="en-US" altLang="ko-KR" sz="2400" dirty="0" smtClean="0"/>
              <a:t>():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노드</a:t>
            </a:r>
            <a:r>
              <a:rPr lang="en-US" altLang="ko-KR" sz="2400" dirty="0"/>
              <a:t> n</a:t>
            </a:r>
            <a:r>
              <a:rPr lang="ko-KR" altLang="ko-KR" sz="2400" dirty="0"/>
              <a:t>의 왼쪽 </a:t>
            </a:r>
            <a:r>
              <a:rPr lang="ko-KR" altLang="ko-KR" sz="2400" dirty="0" err="1"/>
              <a:t>자식노드</a:t>
            </a:r>
            <a:r>
              <a:rPr lang="ko-KR" altLang="ko-KR" sz="2400" dirty="0"/>
              <a:t> </a:t>
            </a:r>
            <a:r>
              <a:rPr lang="en-US" altLang="ko-KR" sz="2400" dirty="0"/>
              <a:t>x</a:t>
            </a:r>
            <a:r>
              <a:rPr lang="ko-KR" altLang="ko-KR" sz="2400" dirty="0"/>
              <a:t>를 노드 </a:t>
            </a:r>
            <a:r>
              <a:rPr lang="en-US" altLang="ko-KR" sz="2400" dirty="0"/>
              <a:t>n</a:t>
            </a:r>
            <a:r>
              <a:rPr lang="ko-KR" altLang="ko-KR" sz="2400" dirty="0"/>
              <a:t>의 자리로 옮기고</a:t>
            </a:r>
            <a:r>
              <a:rPr lang="en-US" altLang="ko-KR" sz="2400" dirty="0"/>
              <a:t>, </a:t>
            </a:r>
            <a:r>
              <a:rPr lang="ko-KR" altLang="ko-KR" sz="2400" dirty="0"/>
              <a:t>노드</a:t>
            </a:r>
            <a:r>
              <a:rPr lang="en-US" altLang="ko-KR" sz="2400" dirty="0"/>
              <a:t> n</a:t>
            </a:r>
            <a:r>
              <a:rPr lang="ko-KR" altLang="ko-KR" sz="2400" dirty="0" smtClean="0"/>
              <a:t>을</a:t>
            </a:r>
            <a:r>
              <a:rPr lang="en-US" altLang="ko-KR" sz="2400" dirty="0" smtClean="0"/>
              <a:t> </a:t>
            </a:r>
            <a:r>
              <a:rPr lang="ko-KR" altLang="ko-KR" sz="2400" dirty="0"/>
              <a:t>노드</a:t>
            </a:r>
            <a:r>
              <a:rPr lang="en-US" altLang="ko-KR" sz="2400" dirty="0"/>
              <a:t> x</a:t>
            </a:r>
            <a:r>
              <a:rPr lang="ko-KR" altLang="ko-KR" sz="2400" dirty="0"/>
              <a:t>의 오른쪽 </a:t>
            </a:r>
            <a:r>
              <a:rPr lang="ko-KR" altLang="ko-KR" sz="2400" dirty="0" err="1"/>
              <a:t>자식노드로</a:t>
            </a:r>
            <a:r>
              <a:rPr lang="ko-KR" altLang="ko-KR" sz="2400" dirty="0"/>
              <a:t> 만들며</a:t>
            </a:r>
            <a:r>
              <a:rPr lang="en-US" altLang="ko-KR" sz="2400" dirty="0"/>
              <a:t>, </a:t>
            </a:r>
            <a:r>
              <a:rPr lang="ko-KR" altLang="ko-KR" sz="2400" dirty="0"/>
              <a:t>이 과정에서 </a:t>
            </a:r>
            <a:r>
              <a:rPr lang="ko-KR" altLang="ko-KR" sz="2400" dirty="0" err="1"/>
              <a:t>서브트리</a:t>
            </a:r>
            <a:r>
              <a:rPr lang="ko-KR" altLang="ko-KR" sz="2400" dirty="0"/>
              <a:t> </a:t>
            </a:r>
            <a:r>
              <a:rPr lang="en-US" altLang="ko-KR" sz="2400" dirty="0"/>
              <a:t>T</a:t>
            </a:r>
            <a:r>
              <a:rPr lang="en-US" altLang="ko-KR" sz="2400" baseline="-25000" dirty="0"/>
              <a:t>2</a:t>
            </a:r>
            <a:r>
              <a:rPr lang="ko-KR" altLang="ko-KR" sz="2400" dirty="0"/>
              <a:t>가 노드</a:t>
            </a:r>
            <a:r>
              <a:rPr lang="en-US" altLang="ko-KR" sz="2400" dirty="0"/>
              <a:t> n</a:t>
            </a:r>
            <a:r>
              <a:rPr lang="ko-KR" altLang="ko-KR" sz="2400" dirty="0"/>
              <a:t>의 왼쪽 </a:t>
            </a:r>
            <a:r>
              <a:rPr lang="ko-KR" altLang="ko-KR" sz="2400" dirty="0" err="1"/>
              <a:t>서브트리로</a:t>
            </a:r>
            <a:r>
              <a:rPr lang="ko-KR" altLang="ko-KR" sz="2400" dirty="0"/>
              <a:t> </a:t>
            </a:r>
            <a:r>
              <a:rPr lang="ko-KR" altLang="en-US" sz="2400" dirty="0" smtClean="0"/>
              <a:t>이동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6527345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532" y="1474261"/>
            <a:ext cx="7751010" cy="289732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1654734" y="4996551"/>
            <a:ext cx="61615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ko-KR" sz="2400" dirty="0"/>
              <a:t> (a) </a:t>
            </a:r>
            <a:r>
              <a:rPr lang="ko-KR" altLang="ko-KR" sz="2400" dirty="0">
                <a:latin typeface="Calibri" panose="020F0502020204030204" pitchFamily="34" charset="0"/>
              </a:rPr>
              <a:t>수행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전</a:t>
            </a:r>
            <a:r>
              <a:rPr lang="en-US" altLang="ko-KR" sz="2400" dirty="0"/>
              <a:t>			        (b) </a:t>
            </a:r>
            <a:r>
              <a:rPr lang="ko-KR" altLang="ko-KR" sz="2400" dirty="0">
                <a:latin typeface="Calibri" panose="020F0502020204030204" pitchFamily="34" charset="0"/>
              </a:rPr>
              <a:t>회전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후</a:t>
            </a:r>
            <a:endParaRPr lang="ko-KR" altLang="ko-KR" sz="2400" dirty="0"/>
          </a:p>
          <a:p>
            <a:pPr algn="ctr">
              <a:spcAft>
                <a:spcPts val="0"/>
              </a:spcAft>
            </a:pPr>
            <a:r>
              <a:rPr lang="en-US" altLang="ko-KR" sz="2400" dirty="0"/>
              <a:t>[</a:t>
            </a:r>
            <a:r>
              <a:rPr lang="ko-KR" altLang="ko-KR" sz="2400" dirty="0">
                <a:latin typeface="Calibri" panose="020F0502020204030204" pitchFamily="34" charset="0"/>
              </a:rPr>
              <a:t>그림</a:t>
            </a:r>
            <a:r>
              <a:rPr lang="ko-KR" altLang="ko-KR" sz="2400" dirty="0"/>
              <a:t> </a:t>
            </a:r>
            <a:r>
              <a:rPr lang="en-US" altLang="ko-KR" sz="2400" dirty="0"/>
              <a:t>5-21] </a:t>
            </a:r>
            <a:r>
              <a:rPr lang="en-US" altLang="ko-KR" sz="2400" dirty="0" err="1" smtClean="0"/>
              <a:t>rotateRight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830882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79" y="455329"/>
            <a:ext cx="8207375" cy="2200188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385479" y="3315212"/>
            <a:ext cx="8207375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</a:t>
            </a:r>
            <a:r>
              <a:rPr lang="en-US" altLang="ko-KR" sz="2400" dirty="0"/>
              <a:t>02</a:t>
            </a:r>
            <a:r>
              <a:rPr lang="ko-KR" altLang="ko-KR" sz="2400" dirty="0">
                <a:cs typeface="맑은 고딕" panose="020B0503020000020004" pitchFamily="50" charset="-127"/>
              </a:rPr>
              <a:t>∼</a:t>
            </a:r>
            <a:r>
              <a:rPr lang="en-US" altLang="ko-KR" sz="2400" dirty="0"/>
              <a:t>04</a:t>
            </a:r>
            <a:r>
              <a:rPr lang="ko-KR" altLang="ko-KR" sz="2400" dirty="0">
                <a:latin typeface="Calibri" panose="020F0502020204030204" pitchFamily="34" charset="0"/>
              </a:rPr>
              <a:t>와</a:t>
            </a:r>
            <a:r>
              <a:rPr lang="ko-KR" altLang="ko-KR" sz="2400" dirty="0"/>
              <a:t> </a:t>
            </a:r>
            <a:r>
              <a:rPr lang="en-US" altLang="ko-KR" sz="2400" dirty="0"/>
              <a:t>07</a:t>
            </a:r>
            <a:r>
              <a:rPr lang="ko-KR" altLang="ko-KR" sz="2400" dirty="0">
                <a:latin typeface="Calibri" panose="020F0502020204030204" pitchFamily="34" charset="0"/>
              </a:rPr>
              <a:t>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각각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부여된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번호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순서에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따라</a:t>
            </a:r>
            <a:r>
              <a:rPr lang="ko-KR" altLang="ko-KR" sz="2400" dirty="0"/>
              <a:t> </a:t>
            </a:r>
            <a:r>
              <a:rPr lang="en-US" altLang="ko-KR" sz="2400" dirty="0"/>
              <a:t>[</a:t>
            </a:r>
            <a:r>
              <a:rPr lang="ko-KR" altLang="ko-KR" sz="2400" dirty="0">
                <a:latin typeface="Calibri" panose="020F0502020204030204" pitchFamily="34" charset="0"/>
              </a:rPr>
              <a:t>그림</a:t>
            </a:r>
            <a:r>
              <a:rPr lang="ko-KR" altLang="ko-KR" sz="2400" dirty="0"/>
              <a:t> </a:t>
            </a:r>
            <a:r>
              <a:rPr lang="en-US" altLang="ko-KR" sz="2400" dirty="0"/>
              <a:t>5-21]</a:t>
            </a:r>
            <a:r>
              <a:rPr lang="ko-KR" altLang="ko-KR" sz="2400" dirty="0">
                <a:latin typeface="Calibri" panose="020F0502020204030204" pitchFamily="34" charset="0"/>
              </a:rPr>
              <a:t>의</a:t>
            </a:r>
            <a:r>
              <a:rPr lang="ko-KR" altLang="ko-KR" sz="2400" dirty="0"/>
              <a:t> </a:t>
            </a:r>
            <a:r>
              <a:rPr lang="en-US" altLang="ko-KR" sz="2400" dirty="0" smtClean="0"/>
              <a:t>link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</a:rPr>
              <a:t>변경</a:t>
            </a:r>
            <a:endParaRPr lang="en-US" altLang="ko-KR" sz="2400" dirty="0" smtClean="0"/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마지막으로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line 07</a:t>
            </a:r>
            <a:r>
              <a:rPr lang="ko-KR" altLang="ko-KR" sz="2400" dirty="0">
                <a:latin typeface="Calibri" panose="020F0502020204030204" pitchFamily="34" charset="0"/>
              </a:rPr>
              <a:t>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en-US" altLang="ko-KR" sz="2400" dirty="0"/>
              <a:t>x</a:t>
            </a:r>
            <a:r>
              <a:rPr lang="ko-KR" altLang="ko-KR" sz="2400" dirty="0">
                <a:latin typeface="Calibri" panose="020F0502020204030204" pitchFamily="34" charset="0"/>
              </a:rPr>
              <a:t>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레퍼런스를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리턴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000" dirty="0" smtClean="0">
                <a:solidFill>
                  <a:srgbClr val="3333FF"/>
                </a:solidFill>
                <a:latin typeface="Calibri" panose="020F0502020204030204" pitchFamily="34" charset="0"/>
              </a:rPr>
              <a:t>[</a:t>
            </a:r>
            <a:r>
              <a:rPr lang="ko-KR" altLang="ko-KR" sz="2000" dirty="0" smtClean="0">
                <a:solidFill>
                  <a:srgbClr val="3333FF"/>
                </a:solidFill>
                <a:latin typeface="Calibri" panose="020F0502020204030204" pitchFamily="34" charset="0"/>
              </a:rPr>
              <a:t>주목해야</a:t>
            </a:r>
            <a:r>
              <a:rPr lang="ko-KR" altLang="ko-KR" sz="2000" dirty="0" smtClean="0">
                <a:solidFill>
                  <a:srgbClr val="3333FF"/>
                </a:solidFill>
              </a:rPr>
              <a:t> </a:t>
            </a:r>
            <a:r>
              <a:rPr lang="ko-KR" altLang="ko-KR" sz="2000" dirty="0">
                <a:solidFill>
                  <a:srgbClr val="3333FF"/>
                </a:solidFill>
                <a:latin typeface="Calibri" panose="020F0502020204030204" pitchFamily="34" charset="0"/>
              </a:rPr>
              <a:t>할</a:t>
            </a:r>
            <a:r>
              <a:rPr lang="ko-KR" altLang="ko-KR" sz="2000" dirty="0">
                <a:solidFill>
                  <a:srgbClr val="3333FF"/>
                </a:solidFill>
              </a:rPr>
              <a:t> </a:t>
            </a:r>
            <a:r>
              <a:rPr lang="ko-KR" altLang="ko-KR" sz="2000" dirty="0" smtClean="0">
                <a:solidFill>
                  <a:srgbClr val="3333FF"/>
                </a:solidFill>
                <a:latin typeface="Calibri" panose="020F0502020204030204" pitchFamily="34" charset="0"/>
              </a:rPr>
              <a:t>것</a:t>
            </a:r>
            <a:r>
              <a:rPr lang="en-US" altLang="ko-KR" sz="2000" dirty="0" smtClean="0">
                <a:solidFill>
                  <a:srgbClr val="3333FF"/>
                </a:solidFill>
                <a:latin typeface="Calibri" panose="020F0502020204030204" pitchFamily="34" charset="0"/>
              </a:rPr>
              <a:t>]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서브트리들의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위치가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좌에서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우로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봤을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때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항상</a:t>
            </a:r>
            <a:r>
              <a:rPr lang="ko-KR" altLang="ko-KR" sz="2400" dirty="0"/>
              <a:t> </a:t>
            </a:r>
            <a:r>
              <a:rPr lang="en-US" altLang="ko-KR" sz="2400" dirty="0"/>
              <a:t>T</a:t>
            </a:r>
            <a:r>
              <a:rPr lang="en-US" altLang="ko-KR" sz="2400" baseline="-25000" dirty="0"/>
              <a:t>1</a:t>
            </a:r>
            <a:r>
              <a:rPr lang="en-US" altLang="ko-KR" sz="2400" dirty="0"/>
              <a:t>, T</a:t>
            </a:r>
            <a:r>
              <a:rPr lang="en-US" altLang="ko-KR" sz="2400" baseline="-25000" dirty="0"/>
              <a:t>2</a:t>
            </a:r>
            <a:r>
              <a:rPr lang="en-US" altLang="ko-KR" sz="2400" dirty="0"/>
              <a:t>, T</a:t>
            </a:r>
            <a:r>
              <a:rPr lang="en-US" altLang="ko-KR" sz="2400" baseline="-25000" dirty="0"/>
              <a:t>3</a:t>
            </a:r>
            <a:r>
              <a:rPr lang="en-US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순으로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유지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2082538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57199" y="484330"/>
            <a:ext cx="828596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rotateLeft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방향의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높아서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불균형이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발생했을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때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방향으로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회전하기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위한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메소드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자식노드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자리로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옮기고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x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자식노드로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만들며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과정에서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이동</a:t>
            </a:r>
            <a:endParaRPr lang="ko-KR" altLang="en-US" sz="24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444" y="2792654"/>
            <a:ext cx="7383475" cy="27557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1872641" y="5711217"/>
            <a:ext cx="6219172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n-US" altLang="ko-KR" dirty="0"/>
              <a:t>(a) </a:t>
            </a:r>
            <a:r>
              <a:rPr lang="ko-KR" altLang="ko-KR" dirty="0">
                <a:latin typeface="Calibri" panose="020F0502020204030204" pitchFamily="34" charset="0"/>
              </a:rPr>
              <a:t>수행</a:t>
            </a:r>
            <a:r>
              <a:rPr lang="ko-KR" altLang="ko-KR" dirty="0"/>
              <a:t> </a:t>
            </a:r>
            <a:r>
              <a:rPr lang="ko-KR" altLang="ko-KR" dirty="0">
                <a:latin typeface="Calibri" panose="020F0502020204030204" pitchFamily="34" charset="0"/>
              </a:rPr>
              <a:t>전</a:t>
            </a:r>
            <a:r>
              <a:rPr lang="en-US" altLang="ko-KR" dirty="0"/>
              <a:t>			                 (b) </a:t>
            </a:r>
            <a:r>
              <a:rPr lang="ko-KR" altLang="ko-KR" dirty="0">
                <a:latin typeface="Calibri" panose="020F0502020204030204" pitchFamily="34" charset="0"/>
              </a:rPr>
              <a:t>회전</a:t>
            </a:r>
            <a:r>
              <a:rPr lang="ko-KR" altLang="ko-KR" dirty="0"/>
              <a:t> </a:t>
            </a:r>
            <a:r>
              <a:rPr lang="ko-KR" altLang="ko-KR" dirty="0">
                <a:latin typeface="Calibri" panose="020F0502020204030204" pitchFamily="34" charset="0"/>
              </a:rPr>
              <a:t>후</a:t>
            </a:r>
            <a:endParaRPr lang="ko-KR" altLang="ko-KR" dirty="0"/>
          </a:p>
          <a:p>
            <a:pPr algn="ctr"/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그림</a:t>
            </a:r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 5-22] </a:t>
            </a:r>
            <a:r>
              <a:rPr lang="en-US" altLang="ko-KR" sz="20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rotateLeft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05123880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603" y="204968"/>
            <a:ext cx="8048625" cy="1800225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63603" y="2540737"/>
            <a:ext cx="8154096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Line </a:t>
            </a:r>
            <a:r>
              <a:rPr lang="en-US" altLang="ko-KR" sz="2400" dirty="0"/>
              <a:t>02</a:t>
            </a:r>
            <a:r>
              <a:rPr lang="ko-KR" altLang="ko-KR" sz="2400" dirty="0">
                <a:cs typeface="맑은 고딕" panose="020B0503020000020004" pitchFamily="50" charset="-127"/>
              </a:rPr>
              <a:t>∼</a:t>
            </a:r>
            <a:r>
              <a:rPr lang="en-US" altLang="ko-KR" sz="2400" dirty="0"/>
              <a:t>04</a:t>
            </a:r>
            <a:r>
              <a:rPr lang="ko-KR" altLang="ko-KR" sz="2400" dirty="0">
                <a:latin typeface="Calibri" panose="020F0502020204030204" pitchFamily="34" charset="0"/>
              </a:rPr>
              <a:t>와</a:t>
            </a:r>
            <a:r>
              <a:rPr lang="ko-KR" altLang="ko-KR" sz="2400" dirty="0"/>
              <a:t> </a:t>
            </a:r>
            <a:r>
              <a:rPr lang="en-US" altLang="ko-KR" sz="2400" dirty="0"/>
              <a:t>07</a:t>
            </a:r>
            <a:r>
              <a:rPr lang="ko-KR" altLang="ko-KR" sz="2400" dirty="0">
                <a:latin typeface="Calibri" panose="020F0502020204030204" pitchFamily="34" charset="0"/>
              </a:rPr>
              <a:t>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각각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부여된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번호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순서에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따라</a:t>
            </a:r>
            <a:r>
              <a:rPr lang="ko-KR" altLang="ko-KR" sz="2400" dirty="0" smtClean="0"/>
              <a:t> </a:t>
            </a:r>
            <a:r>
              <a:rPr lang="en-US" altLang="ko-KR" sz="2400" dirty="0" smtClean="0"/>
              <a:t>link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</a:rPr>
              <a:t>변경</a:t>
            </a:r>
            <a:r>
              <a:rPr lang="en-US" altLang="ko-KR" sz="2400" dirty="0" smtClean="0"/>
              <a:t> </a:t>
            </a:r>
          </a:p>
          <a:p>
            <a:pPr marL="342900" indent="-342900" algn="just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마지막으로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line 07</a:t>
            </a:r>
            <a:r>
              <a:rPr lang="ko-KR" altLang="ko-KR" sz="2400" dirty="0">
                <a:latin typeface="Calibri" panose="020F0502020204030204" pitchFamily="34" charset="0"/>
              </a:rPr>
              <a:t>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en-US" altLang="ko-KR" sz="2400" dirty="0"/>
              <a:t>x</a:t>
            </a:r>
            <a:r>
              <a:rPr lang="ko-KR" altLang="ko-KR" sz="2400" dirty="0">
                <a:latin typeface="Calibri" panose="020F0502020204030204" pitchFamily="34" charset="0"/>
              </a:rPr>
              <a:t>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레퍼런스를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리턴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2539016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915" name="AutoShape 14"/>
          <p:cNvCxnSpPr>
            <a:cxnSpLocks noChangeShapeType="1"/>
          </p:cNvCxnSpPr>
          <p:nvPr/>
        </p:nvCxnSpPr>
        <p:spPr bwMode="auto">
          <a:xfrm flipV="1">
            <a:off x="2234377" y="2477775"/>
            <a:ext cx="512621" cy="409495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28" name="AutoShape 28"/>
          <p:cNvCxnSpPr>
            <a:cxnSpLocks noChangeShapeType="1"/>
            <a:endCxn id="19477" idx="0"/>
          </p:cNvCxnSpPr>
          <p:nvPr/>
        </p:nvCxnSpPr>
        <p:spPr bwMode="auto">
          <a:xfrm flipH="1">
            <a:off x="7469188" y="3640931"/>
            <a:ext cx="394344" cy="756345"/>
          </a:xfrm>
          <a:prstGeom prst="straightConnector1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17" name="AutoShape 16"/>
          <p:cNvCxnSpPr>
            <a:cxnSpLocks noChangeShapeType="1"/>
          </p:cNvCxnSpPr>
          <p:nvPr/>
        </p:nvCxnSpPr>
        <p:spPr bwMode="auto">
          <a:xfrm flipV="1">
            <a:off x="1310331" y="3158740"/>
            <a:ext cx="576972" cy="484531"/>
          </a:xfrm>
          <a:prstGeom prst="straightConnector1">
            <a:avLst/>
          </a:prstGeom>
          <a:noFill/>
          <a:ln w="3810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60" name="Oval 5"/>
          <p:cNvSpPr>
            <a:spLocks noChangeArrowheads="1"/>
          </p:cNvSpPr>
          <p:nvPr/>
        </p:nvSpPr>
        <p:spPr bwMode="auto">
          <a:xfrm>
            <a:off x="1824038" y="2780928"/>
            <a:ext cx="432000" cy="432000"/>
          </a:xfrm>
          <a:prstGeom prst="ellipse">
            <a:avLst/>
          </a:prstGeom>
          <a:solidFill>
            <a:srgbClr val="FFFF00"/>
          </a:solidFill>
          <a:ln w="9525">
            <a:solidFill>
              <a:srgbClr val="05050B"/>
            </a:solidFill>
            <a:round/>
            <a:headEnd/>
            <a:tailEnd/>
          </a:ln>
          <a:effectLst/>
          <a:extLst/>
        </p:spPr>
        <p:txBody>
          <a:bodyPr anchor="ctr">
            <a:spAutoFit/>
          </a:bodyPr>
          <a:lstStyle/>
          <a:p>
            <a:pPr algn="ctr" eaLnBrk="1" hangingPunct="1">
              <a:defRPr/>
            </a:pP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61" name="Oval 6"/>
          <p:cNvSpPr>
            <a:spLocks noChangeArrowheads="1"/>
          </p:cNvSpPr>
          <p:nvPr/>
        </p:nvSpPr>
        <p:spPr bwMode="auto">
          <a:xfrm>
            <a:off x="941596" y="3570929"/>
            <a:ext cx="432000" cy="432000"/>
          </a:xfrm>
          <a:prstGeom prst="ellipse">
            <a:avLst/>
          </a:prstGeom>
          <a:solidFill>
            <a:srgbClr val="FCAA9A"/>
          </a:solidFill>
          <a:ln w="9525">
            <a:solidFill>
              <a:srgbClr val="04050C"/>
            </a:solidFill>
            <a:round/>
            <a:headEnd/>
            <a:tailEnd/>
          </a:ln>
          <a:effectLst/>
          <a:ex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ko-KR" dirty="0">
                <a:solidFill>
                  <a:srgbClr val="05050B"/>
                </a:solidFill>
                <a:latin typeface="Calibri" panose="020F0502020204030204" pitchFamily="34" charset="0"/>
              </a:rPr>
              <a:t>10</a:t>
            </a:r>
            <a:endParaRPr kumimoji="0" lang="en-US" altLang="en-US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62" name="Oval 7"/>
          <p:cNvSpPr>
            <a:spLocks noChangeArrowheads="1"/>
          </p:cNvSpPr>
          <p:nvPr/>
        </p:nvSpPr>
        <p:spPr bwMode="auto">
          <a:xfrm>
            <a:off x="2662238" y="2132013"/>
            <a:ext cx="432000" cy="432000"/>
          </a:xfrm>
          <a:prstGeom prst="ellipse">
            <a:avLst/>
          </a:prstGeom>
          <a:solidFill>
            <a:srgbClr val="99FF99"/>
          </a:solidFill>
          <a:ln w="9525">
            <a:solidFill>
              <a:srgbClr val="05050B"/>
            </a:solidFill>
            <a:round/>
            <a:headEnd/>
            <a:tailEnd/>
          </a:ln>
          <a:effectLst/>
          <a:extLst/>
        </p:spPr>
        <p:txBody>
          <a:bodyPr anchor="ctr">
            <a:spAutoFit/>
          </a:bodyPr>
          <a:lstStyle/>
          <a:p>
            <a:pPr algn="ctr" eaLnBrk="1" hangingPunct="1">
              <a:defRPr/>
            </a:pP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63" name="AutoShape 8"/>
          <p:cNvSpPr>
            <a:spLocks noChangeArrowheads="1"/>
          </p:cNvSpPr>
          <p:nvPr/>
        </p:nvSpPr>
        <p:spPr bwMode="auto">
          <a:xfrm>
            <a:off x="323528" y="4575076"/>
            <a:ext cx="662973" cy="611386"/>
          </a:xfrm>
          <a:prstGeom prst="triangle">
            <a:avLst>
              <a:gd name="adj" fmla="val 50000"/>
            </a:avLst>
          </a:prstGeom>
          <a:solidFill>
            <a:srgbClr val="FCAA9A"/>
          </a:solidFill>
          <a:ln w="9525">
            <a:solidFill>
              <a:srgbClr val="04050C"/>
            </a:solidFill>
            <a:miter lim="800000"/>
            <a:headEnd/>
            <a:tailEnd/>
          </a:ln>
          <a:effectLst/>
          <a:ex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en-US" sz="14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T</a:t>
            </a:r>
            <a:r>
              <a:rPr kumimoji="0" lang="en-US" altLang="en-US" sz="1400" baseline="-250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1</a:t>
            </a: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64" name="AutoShape 9"/>
          <p:cNvSpPr>
            <a:spLocks noChangeArrowheads="1"/>
          </p:cNvSpPr>
          <p:nvPr/>
        </p:nvSpPr>
        <p:spPr bwMode="auto">
          <a:xfrm>
            <a:off x="2174634" y="3720339"/>
            <a:ext cx="662973" cy="611386"/>
          </a:xfrm>
          <a:prstGeom prst="triangle">
            <a:avLst>
              <a:gd name="adj" fmla="val 50000"/>
            </a:avLst>
          </a:prstGeom>
          <a:solidFill>
            <a:srgbClr val="FFFF00"/>
          </a:solidFill>
          <a:ln w="9525">
            <a:solidFill>
              <a:srgbClr val="04050C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en-US" sz="14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T</a:t>
            </a:r>
            <a:r>
              <a:rPr kumimoji="0" lang="en-US" altLang="ko-KR" sz="1400" baseline="-250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3</a:t>
            </a: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65" name="AutoShape 11"/>
          <p:cNvSpPr>
            <a:spLocks noChangeArrowheads="1"/>
          </p:cNvSpPr>
          <p:nvPr/>
        </p:nvSpPr>
        <p:spPr bwMode="auto">
          <a:xfrm>
            <a:off x="3224042" y="2937885"/>
            <a:ext cx="662973" cy="611386"/>
          </a:xfrm>
          <a:prstGeom prst="triangle">
            <a:avLst>
              <a:gd name="adj" fmla="val 50000"/>
            </a:avLst>
          </a:prstGeom>
          <a:solidFill>
            <a:srgbClr val="99FF99"/>
          </a:solidFill>
          <a:ln w="9525">
            <a:solidFill>
              <a:srgbClr val="04050C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en-US" sz="14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T</a:t>
            </a:r>
            <a:r>
              <a:rPr kumimoji="0" lang="en-US" altLang="en-US" sz="1400" baseline="-250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4</a:t>
            </a: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cxnSp>
        <p:nvCxnSpPr>
          <p:cNvPr id="123914" name="AutoShape 12"/>
          <p:cNvCxnSpPr>
            <a:cxnSpLocks noChangeShapeType="1"/>
            <a:endCxn id="19465" idx="0"/>
          </p:cNvCxnSpPr>
          <p:nvPr/>
        </p:nvCxnSpPr>
        <p:spPr bwMode="auto">
          <a:xfrm>
            <a:off x="3060421" y="2493484"/>
            <a:ext cx="495108" cy="444401"/>
          </a:xfrm>
          <a:prstGeom prst="straightConnector1">
            <a:avLst/>
          </a:prstGeom>
          <a:noFill/>
          <a:ln w="19050">
            <a:solidFill>
              <a:srgbClr val="05050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16" name="AutoShape 15"/>
          <p:cNvCxnSpPr>
            <a:cxnSpLocks noChangeShapeType="1"/>
            <a:endCxn id="19464" idx="0"/>
          </p:cNvCxnSpPr>
          <p:nvPr/>
        </p:nvCxnSpPr>
        <p:spPr bwMode="auto">
          <a:xfrm>
            <a:off x="2172594" y="3176687"/>
            <a:ext cx="333527" cy="543652"/>
          </a:xfrm>
          <a:prstGeom prst="straightConnector1">
            <a:avLst/>
          </a:prstGeom>
          <a:noFill/>
          <a:ln w="19050">
            <a:solidFill>
              <a:srgbClr val="05050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18" name="AutoShape 17"/>
          <p:cNvCxnSpPr>
            <a:cxnSpLocks noChangeShapeType="1"/>
            <a:stCxn id="19461" idx="3"/>
            <a:endCxn id="19463" idx="0"/>
          </p:cNvCxnSpPr>
          <p:nvPr/>
        </p:nvCxnSpPr>
        <p:spPr bwMode="auto">
          <a:xfrm flipH="1">
            <a:off x="655015" y="3939664"/>
            <a:ext cx="349846" cy="635412"/>
          </a:xfrm>
          <a:prstGeom prst="straightConnector1">
            <a:avLst/>
          </a:prstGeom>
          <a:noFill/>
          <a:ln w="19050">
            <a:solidFill>
              <a:srgbClr val="05050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19" name="AutoShape 18"/>
          <p:cNvCxnSpPr>
            <a:cxnSpLocks noChangeShapeType="1"/>
            <a:stCxn id="19461" idx="5"/>
            <a:endCxn id="19488" idx="0"/>
          </p:cNvCxnSpPr>
          <p:nvPr/>
        </p:nvCxnSpPr>
        <p:spPr bwMode="auto">
          <a:xfrm>
            <a:off x="1310331" y="3939664"/>
            <a:ext cx="327970" cy="656050"/>
          </a:xfrm>
          <a:prstGeom prst="straightConnector1">
            <a:avLst/>
          </a:prstGeom>
          <a:noFill/>
          <a:ln w="19050">
            <a:solidFill>
              <a:srgbClr val="05050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9472" name="Oval 20"/>
          <p:cNvSpPr>
            <a:spLocks noChangeArrowheads="1"/>
          </p:cNvSpPr>
          <p:nvPr/>
        </p:nvSpPr>
        <p:spPr bwMode="auto">
          <a:xfrm>
            <a:off x="6533550" y="2356625"/>
            <a:ext cx="432000" cy="432000"/>
          </a:xfrm>
          <a:prstGeom prst="ellipse">
            <a:avLst/>
          </a:prstGeom>
          <a:solidFill>
            <a:srgbClr val="FFFF00"/>
          </a:solidFill>
          <a:ln w="9525">
            <a:solidFill>
              <a:srgbClr val="04050C"/>
            </a:solidFill>
            <a:round/>
            <a:headEnd/>
            <a:tailEnd/>
          </a:ln>
          <a:effectLst/>
          <a:ex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ko-KR" dirty="0">
                <a:solidFill>
                  <a:srgbClr val="05050B"/>
                </a:solidFill>
                <a:latin typeface="Calibri" panose="020F0502020204030204" pitchFamily="34" charset="0"/>
              </a:rPr>
              <a:t>20</a:t>
            </a:r>
            <a:endParaRPr kumimoji="0" lang="en-US" altLang="en-US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73" name="Oval 21"/>
          <p:cNvSpPr>
            <a:spLocks noChangeArrowheads="1"/>
          </p:cNvSpPr>
          <p:nvPr/>
        </p:nvSpPr>
        <p:spPr bwMode="auto">
          <a:xfrm>
            <a:off x="5496912" y="3285313"/>
            <a:ext cx="432000" cy="432000"/>
          </a:xfrm>
          <a:prstGeom prst="ellipse">
            <a:avLst/>
          </a:prstGeom>
          <a:solidFill>
            <a:srgbClr val="FCAA9A"/>
          </a:solidFill>
          <a:ln w="9525">
            <a:solidFill>
              <a:srgbClr val="04050C"/>
            </a:solidFill>
            <a:round/>
            <a:headEnd/>
            <a:tailEnd/>
          </a:ln>
          <a:effectLst/>
          <a:ex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ko-KR" dirty="0">
                <a:solidFill>
                  <a:srgbClr val="05050B"/>
                </a:solidFill>
                <a:latin typeface="Calibri" panose="020F0502020204030204" pitchFamily="34" charset="0"/>
              </a:rPr>
              <a:t>10</a:t>
            </a:r>
            <a:endParaRPr kumimoji="0" lang="en-US" altLang="en-US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74" name="Oval 22"/>
          <p:cNvSpPr>
            <a:spLocks noChangeArrowheads="1"/>
          </p:cNvSpPr>
          <p:nvPr/>
        </p:nvSpPr>
        <p:spPr bwMode="auto">
          <a:xfrm>
            <a:off x="7611462" y="3299600"/>
            <a:ext cx="432000" cy="432000"/>
          </a:xfrm>
          <a:prstGeom prst="ellipse">
            <a:avLst/>
          </a:prstGeom>
          <a:solidFill>
            <a:srgbClr val="99FF99"/>
          </a:solidFill>
          <a:ln w="9525">
            <a:solidFill>
              <a:srgbClr val="04050C"/>
            </a:solidFill>
            <a:round/>
            <a:headEnd/>
            <a:tailEnd/>
          </a:ln>
          <a:effectLst/>
          <a:ex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ko-KR" dirty="0">
                <a:solidFill>
                  <a:srgbClr val="05050B"/>
                </a:solidFill>
                <a:latin typeface="Calibri" panose="020F0502020204030204" pitchFamily="34" charset="0"/>
              </a:rPr>
              <a:t>30</a:t>
            </a:r>
            <a:endParaRPr kumimoji="0" lang="en-US" altLang="en-US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75" name="AutoShape 23"/>
          <p:cNvSpPr>
            <a:spLocks noChangeArrowheads="1"/>
          </p:cNvSpPr>
          <p:nvPr/>
        </p:nvSpPr>
        <p:spPr bwMode="auto">
          <a:xfrm>
            <a:off x="4860032" y="4405214"/>
            <a:ext cx="662973" cy="611386"/>
          </a:xfrm>
          <a:prstGeom prst="triangle">
            <a:avLst>
              <a:gd name="adj" fmla="val 50000"/>
            </a:avLst>
          </a:prstGeom>
          <a:solidFill>
            <a:srgbClr val="FCAA9A"/>
          </a:solidFill>
          <a:ln w="9525">
            <a:solidFill>
              <a:srgbClr val="04050C"/>
            </a:solidFill>
            <a:miter lim="800000"/>
            <a:headEnd/>
            <a:tailEnd/>
          </a:ln>
          <a:effectLst/>
          <a:ex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en-US" sz="14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T</a:t>
            </a:r>
            <a:r>
              <a:rPr kumimoji="0" lang="en-US" altLang="en-US" sz="1400" baseline="-250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1</a:t>
            </a: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76" name="AutoShape 24"/>
          <p:cNvSpPr>
            <a:spLocks noChangeArrowheads="1"/>
          </p:cNvSpPr>
          <p:nvPr/>
        </p:nvSpPr>
        <p:spPr bwMode="auto">
          <a:xfrm>
            <a:off x="5962951" y="4400451"/>
            <a:ext cx="662973" cy="611386"/>
          </a:xfrm>
          <a:prstGeom prst="triangle">
            <a:avLst>
              <a:gd name="adj" fmla="val 50000"/>
            </a:avLst>
          </a:prstGeom>
          <a:solidFill>
            <a:srgbClr val="FCAA9A"/>
          </a:solidFill>
          <a:ln w="9525">
            <a:solidFill>
              <a:srgbClr val="04050C"/>
            </a:solidFill>
            <a:miter lim="800000"/>
            <a:headEnd/>
            <a:tailEnd/>
          </a:ln>
          <a:effectLst/>
          <a:ex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en-US" sz="14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T</a:t>
            </a:r>
            <a:r>
              <a:rPr kumimoji="0" lang="en-US" altLang="en-US" sz="1400" baseline="-250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2</a:t>
            </a: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77" name="AutoShape 25"/>
          <p:cNvSpPr>
            <a:spLocks noChangeArrowheads="1"/>
          </p:cNvSpPr>
          <p:nvPr/>
        </p:nvSpPr>
        <p:spPr bwMode="auto">
          <a:xfrm>
            <a:off x="7137701" y="4397276"/>
            <a:ext cx="662973" cy="611386"/>
          </a:xfrm>
          <a:prstGeom prst="triangle">
            <a:avLst>
              <a:gd name="adj" fmla="val 50000"/>
            </a:avLst>
          </a:prstGeom>
          <a:solidFill>
            <a:srgbClr val="FFFF00"/>
          </a:solidFill>
          <a:ln w="9525">
            <a:solidFill>
              <a:srgbClr val="04050C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en-US" sz="14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T</a:t>
            </a:r>
            <a:r>
              <a:rPr kumimoji="0" lang="en-US" altLang="en-US" sz="1400" baseline="-250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3</a:t>
            </a: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78" name="AutoShape 26"/>
          <p:cNvSpPr>
            <a:spLocks noChangeArrowheads="1"/>
          </p:cNvSpPr>
          <p:nvPr/>
        </p:nvSpPr>
        <p:spPr bwMode="auto">
          <a:xfrm>
            <a:off x="8093376" y="4397276"/>
            <a:ext cx="662973" cy="611386"/>
          </a:xfrm>
          <a:prstGeom prst="triangle">
            <a:avLst>
              <a:gd name="adj" fmla="val 50000"/>
            </a:avLst>
          </a:prstGeom>
          <a:solidFill>
            <a:srgbClr val="99FF99"/>
          </a:solidFill>
          <a:ln w="9525">
            <a:solidFill>
              <a:srgbClr val="04050C"/>
            </a:solidFill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en-US" sz="14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T</a:t>
            </a:r>
            <a:r>
              <a:rPr kumimoji="0" lang="en-US" altLang="en-US" sz="1400" baseline="-250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4</a:t>
            </a: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cxnSp>
        <p:nvCxnSpPr>
          <p:cNvPr id="123927" name="AutoShape 27"/>
          <p:cNvCxnSpPr>
            <a:cxnSpLocks noChangeShapeType="1"/>
            <a:stCxn id="19474" idx="5"/>
            <a:endCxn id="19478" idx="0"/>
          </p:cNvCxnSpPr>
          <p:nvPr/>
        </p:nvCxnSpPr>
        <p:spPr bwMode="auto">
          <a:xfrm>
            <a:off x="7980197" y="3668335"/>
            <a:ext cx="444666" cy="728941"/>
          </a:xfrm>
          <a:prstGeom prst="straightConnector1">
            <a:avLst/>
          </a:prstGeom>
          <a:noFill/>
          <a:ln w="19050">
            <a:solidFill>
              <a:srgbClr val="04050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29" name="AutoShape 29"/>
          <p:cNvCxnSpPr>
            <a:cxnSpLocks noChangeShapeType="1"/>
            <a:stCxn id="19472" idx="5"/>
            <a:endCxn id="19474" idx="1"/>
          </p:cNvCxnSpPr>
          <p:nvPr/>
        </p:nvCxnSpPr>
        <p:spPr bwMode="auto">
          <a:xfrm>
            <a:off x="6902285" y="2725360"/>
            <a:ext cx="772442" cy="637505"/>
          </a:xfrm>
          <a:prstGeom prst="straightConnector1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0" name="AutoShape 30"/>
          <p:cNvCxnSpPr>
            <a:cxnSpLocks noChangeShapeType="1"/>
            <a:stCxn id="19473" idx="5"/>
            <a:endCxn id="19476" idx="0"/>
          </p:cNvCxnSpPr>
          <p:nvPr/>
        </p:nvCxnSpPr>
        <p:spPr bwMode="auto">
          <a:xfrm>
            <a:off x="5865647" y="3654048"/>
            <a:ext cx="428791" cy="746403"/>
          </a:xfrm>
          <a:prstGeom prst="straightConnector1">
            <a:avLst/>
          </a:prstGeom>
          <a:noFill/>
          <a:ln w="19050">
            <a:solidFill>
              <a:srgbClr val="04050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1" name="AutoShape 31"/>
          <p:cNvCxnSpPr>
            <a:cxnSpLocks noChangeShapeType="1"/>
            <a:stCxn id="19473" idx="7"/>
            <a:endCxn id="19472" idx="3"/>
          </p:cNvCxnSpPr>
          <p:nvPr/>
        </p:nvCxnSpPr>
        <p:spPr bwMode="auto">
          <a:xfrm flipV="1">
            <a:off x="5865647" y="2725360"/>
            <a:ext cx="731168" cy="623218"/>
          </a:xfrm>
          <a:prstGeom prst="straightConnector1">
            <a:avLst/>
          </a:prstGeom>
          <a:noFill/>
          <a:ln w="19050">
            <a:solidFill>
              <a:srgbClr val="04050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2" name="AutoShape 32"/>
          <p:cNvCxnSpPr>
            <a:cxnSpLocks noChangeShapeType="1"/>
            <a:stCxn id="19473" idx="3"/>
            <a:endCxn id="19475" idx="0"/>
          </p:cNvCxnSpPr>
          <p:nvPr/>
        </p:nvCxnSpPr>
        <p:spPr bwMode="auto">
          <a:xfrm flipH="1">
            <a:off x="5191519" y="3654048"/>
            <a:ext cx="368658" cy="751166"/>
          </a:xfrm>
          <a:prstGeom prst="straightConnector1">
            <a:avLst/>
          </a:prstGeom>
          <a:noFill/>
          <a:ln w="19050">
            <a:solidFill>
              <a:srgbClr val="04050C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3933" name="AutoShape 33"/>
          <p:cNvCxnSpPr>
            <a:cxnSpLocks noChangeShapeType="1"/>
            <a:stCxn id="19472" idx="0"/>
          </p:cNvCxnSpPr>
          <p:nvPr/>
        </p:nvCxnSpPr>
        <p:spPr bwMode="auto">
          <a:xfrm flipV="1">
            <a:off x="6749550" y="1990449"/>
            <a:ext cx="0" cy="366176"/>
          </a:xfrm>
          <a:prstGeom prst="straightConnector1">
            <a:avLst/>
          </a:prstGeom>
          <a:noFill/>
          <a:ln w="38100">
            <a:solidFill>
              <a:srgbClr val="0000FF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3935" name="AutoShape 72"/>
          <p:cNvSpPr>
            <a:spLocks noChangeArrowheads="1"/>
          </p:cNvSpPr>
          <p:nvPr/>
        </p:nvSpPr>
        <p:spPr bwMode="auto">
          <a:xfrm>
            <a:off x="1808321" y="3284209"/>
            <a:ext cx="1308961" cy="838200"/>
          </a:xfrm>
          <a:prstGeom prst="curvedDownArrow">
            <a:avLst>
              <a:gd name="adj1" fmla="val 25455"/>
              <a:gd name="adj2" fmla="val 50909"/>
              <a:gd name="adj3" fmla="val 33333"/>
            </a:avLst>
          </a:prstGeom>
          <a:solidFill>
            <a:schemeClr val="bg1">
              <a:lumMod val="95000"/>
            </a:schemeClr>
          </a:solidFill>
          <a:ln w="3175">
            <a:solidFill>
              <a:schemeClr val="tx1"/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kumimoji="0" lang="ko-KR" altLang="ko-KR" sz="240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88" name="AutoShape 73"/>
          <p:cNvSpPr>
            <a:spLocks noChangeArrowheads="1"/>
          </p:cNvSpPr>
          <p:nvPr/>
        </p:nvSpPr>
        <p:spPr bwMode="auto">
          <a:xfrm>
            <a:off x="1306814" y="4595714"/>
            <a:ext cx="662973" cy="611386"/>
          </a:xfrm>
          <a:prstGeom prst="triangle">
            <a:avLst>
              <a:gd name="adj" fmla="val 50000"/>
            </a:avLst>
          </a:prstGeom>
          <a:solidFill>
            <a:srgbClr val="FCAA9A"/>
          </a:solidFill>
          <a:ln w="9525">
            <a:solidFill>
              <a:srgbClr val="04050C"/>
            </a:solidFill>
            <a:miter lim="800000"/>
            <a:headEnd/>
            <a:tailEnd/>
          </a:ln>
          <a:effectLst/>
          <a:extLst/>
        </p:spPr>
        <p:txBody>
          <a:bodyPr wrap="none" anchor="ctr">
            <a:spAutoFit/>
          </a:bodyPr>
          <a:lstStyle/>
          <a:p>
            <a:pPr algn="ctr" eaLnBrk="1" hangingPunct="1">
              <a:defRPr/>
            </a:pPr>
            <a:r>
              <a:rPr kumimoji="0" lang="en-US" altLang="en-US" sz="14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T</a:t>
            </a:r>
            <a:r>
              <a:rPr kumimoji="0" lang="en-US" altLang="ko-KR" sz="1400" baseline="-25000" dirty="0" err="1" smtClean="0">
                <a:solidFill>
                  <a:srgbClr val="05050B"/>
                </a:solidFill>
                <a:latin typeface="Calibri" panose="020F0502020204030204" pitchFamily="34" charset="0"/>
              </a:rPr>
              <a:t>2</a:t>
            </a:r>
            <a:endParaRPr kumimoji="0" lang="en-US" altLang="en-US" sz="1400" dirty="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9489" name="Line 77"/>
          <p:cNvSpPr>
            <a:spLocks noChangeShapeType="1"/>
          </p:cNvSpPr>
          <p:nvPr/>
        </p:nvSpPr>
        <p:spPr bwMode="auto">
          <a:xfrm flipV="1">
            <a:off x="2878238" y="1786101"/>
            <a:ext cx="0" cy="345912"/>
          </a:xfrm>
          <a:prstGeom prst="line">
            <a:avLst/>
          </a:prstGeom>
          <a:noFill/>
          <a:ln w="19050">
            <a:solidFill>
              <a:srgbClr val="05050B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1" hangingPunct="1">
              <a:defRPr/>
            </a:pPr>
            <a:endParaRPr kumimoji="0" lang="en-US" sz="2400">
              <a:solidFill>
                <a:srgbClr val="05050B"/>
              </a:solidFill>
              <a:latin typeface="Calibri" panose="020F0502020204030204" pitchFamily="34" charset="0"/>
            </a:endParaRPr>
          </a:p>
        </p:txBody>
      </p:sp>
      <p:sp>
        <p:nvSpPr>
          <p:cNvPr id="123938" name="Text Box 78"/>
          <p:cNvSpPr txBox="1">
            <a:spLocks noChangeArrowheads="1"/>
          </p:cNvSpPr>
          <p:nvPr/>
        </p:nvSpPr>
        <p:spPr bwMode="auto">
          <a:xfrm>
            <a:off x="2098367" y="1808362"/>
            <a:ext cx="540000" cy="366712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1800">
                <a:solidFill>
                  <a:srgbClr val="05050B"/>
                </a:solidFill>
                <a:latin typeface="Calibri" panose="020F0502020204030204" pitchFamily="34" charset="0"/>
              </a:rPr>
              <a:t>h+2</a:t>
            </a:r>
          </a:p>
        </p:txBody>
      </p:sp>
      <p:sp>
        <p:nvSpPr>
          <p:cNvPr id="123939" name="Text Box 79"/>
          <p:cNvSpPr txBox="1">
            <a:spLocks noChangeArrowheads="1"/>
          </p:cNvSpPr>
          <p:nvPr/>
        </p:nvSpPr>
        <p:spPr bwMode="auto">
          <a:xfrm>
            <a:off x="1211057" y="2478452"/>
            <a:ext cx="576000" cy="366712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1800">
                <a:solidFill>
                  <a:srgbClr val="05050B"/>
                </a:solidFill>
                <a:latin typeface="Calibri" panose="020F0502020204030204" pitchFamily="34" charset="0"/>
              </a:rPr>
              <a:t>h+1</a:t>
            </a:r>
          </a:p>
        </p:txBody>
      </p:sp>
      <p:sp>
        <p:nvSpPr>
          <p:cNvPr id="123940" name="Text Box 80"/>
          <p:cNvSpPr txBox="1">
            <a:spLocks noChangeArrowheads="1"/>
          </p:cNvSpPr>
          <p:nvPr/>
        </p:nvSpPr>
        <p:spPr bwMode="auto">
          <a:xfrm>
            <a:off x="3602360" y="2493484"/>
            <a:ext cx="504000" cy="366712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1800">
                <a:solidFill>
                  <a:srgbClr val="05050B"/>
                </a:solidFill>
                <a:latin typeface="Calibri" panose="020F0502020204030204" pitchFamily="34" charset="0"/>
              </a:rPr>
              <a:t>h-1</a:t>
            </a:r>
          </a:p>
        </p:txBody>
      </p:sp>
      <p:sp>
        <p:nvSpPr>
          <p:cNvPr id="123941" name="Text Box 81"/>
          <p:cNvSpPr txBox="1">
            <a:spLocks noChangeArrowheads="1"/>
          </p:cNvSpPr>
          <p:nvPr/>
        </p:nvSpPr>
        <p:spPr bwMode="auto">
          <a:xfrm>
            <a:off x="603846" y="3425863"/>
            <a:ext cx="288000" cy="366713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1800">
                <a:solidFill>
                  <a:srgbClr val="05050B"/>
                </a:solidFill>
                <a:latin typeface="Calibri" panose="020F0502020204030204" pitchFamily="34" charset="0"/>
              </a:rPr>
              <a:t>h</a:t>
            </a:r>
          </a:p>
        </p:txBody>
      </p:sp>
      <p:sp>
        <p:nvSpPr>
          <p:cNvPr id="123942" name="Text Box 82"/>
          <p:cNvSpPr txBox="1">
            <a:spLocks noChangeArrowheads="1"/>
          </p:cNvSpPr>
          <p:nvPr/>
        </p:nvSpPr>
        <p:spPr bwMode="auto">
          <a:xfrm>
            <a:off x="7162800" y="2224088"/>
            <a:ext cx="540000" cy="366712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1800">
                <a:solidFill>
                  <a:srgbClr val="05050B"/>
                </a:solidFill>
                <a:latin typeface="Calibri" panose="020F0502020204030204" pitchFamily="34" charset="0"/>
              </a:rPr>
              <a:t>h+1</a:t>
            </a:r>
          </a:p>
        </p:txBody>
      </p:sp>
      <p:sp>
        <p:nvSpPr>
          <p:cNvPr id="123943" name="Text Box 83"/>
          <p:cNvSpPr txBox="1">
            <a:spLocks noChangeArrowheads="1"/>
          </p:cNvSpPr>
          <p:nvPr/>
        </p:nvSpPr>
        <p:spPr bwMode="auto">
          <a:xfrm>
            <a:off x="5484647" y="2865803"/>
            <a:ext cx="288000" cy="366712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1800">
                <a:solidFill>
                  <a:srgbClr val="05050B"/>
                </a:solidFill>
                <a:latin typeface="Calibri" panose="020F0502020204030204" pitchFamily="34" charset="0"/>
              </a:rPr>
              <a:t>h</a:t>
            </a:r>
          </a:p>
        </p:txBody>
      </p:sp>
      <p:sp>
        <p:nvSpPr>
          <p:cNvPr id="123944" name="Text Box 84"/>
          <p:cNvSpPr txBox="1">
            <a:spLocks noChangeArrowheads="1"/>
          </p:cNvSpPr>
          <p:nvPr/>
        </p:nvSpPr>
        <p:spPr bwMode="auto">
          <a:xfrm>
            <a:off x="8096501" y="2979485"/>
            <a:ext cx="288000" cy="366712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1800">
                <a:solidFill>
                  <a:srgbClr val="05050B"/>
                </a:solidFill>
                <a:latin typeface="Calibri" panose="020F0502020204030204" pitchFamily="34" charset="0"/>
              </a:rPr>
              <a:t>h</a:t>
            </a:r>
          </a:p>
        </p:txBody>
      </p:sp>
      <p:sp>
        <p:nvSpPr>
          <p:cNvPr id="123945" name="Text Box 85"/>
          <p:cNvSpPr txBox="1">
            <a:spLocks noChangeArrowheads="1"/>
          </p:cNvSpPr>
          <p:nvPr/>
        </p:nvSpPr>
        <p:spPr bwMode="auto">
          <a:xfrm>
            <a:off x="102176" y="5302649"/>
            <a:ext cx="22308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1800" dirty="0" smtClean="0">
                <a:solidFill>
                  <a:srgbClr val="020202"/>
                </a:solidFill>
                <a:latin typeface="Calibri" panose="020F0502020204030204" pitchFamily="34" charset="0"/>
              </a:rPr>
              <a:t>max(</a:t>
            </a:r>
            <a:r>
              <a:rPr kumimoji="0" lang="en-US" altLang="ko-KR" sz="1800" dirty="0" err="1" smtClean="0">
                <a:solidFill>
                  <a:srgbClr val="020202"/>
                </a:solidFill>
                <a:latin typeface="Calibri" panose="020F0502020204030204" pitchFamily="34" charset="0"/>
              </a:rPr>
              <a:t>T</a:t>
            </a:r>
            <a:r>
              <a:rPr kumimoji="0" lang="en-US" altLang="ko-KR" sz="1800" baseline="-25000" dirty="0" err="1" smtClean="0">
                <a:solidFill>
                  <a:srgbClr val="020202"/>
                </a:solidFill>
                <a:latin typeface="Calibri" panose="020F0502020204030204" pitchFamily="34" charset="0"/>
              </a:rPr>
              <a:t>1</a:t>
            </a:r>
            <a:r>
              <a:rPr kumimoji="0" lang="en-US" altLang="ko-KR" sz="1800" dirty="0" err="1" smtClean="0">
                <a:solidFill>
                  <a:srgbClr val="020202"/>
                </a:solidFill>
                <a:latin typeface="Calibri" panose="020F0502020204030204" pitchFamily="34" charset="0"/>
              </a:rPr>
              <a:t>,T</a:t>
            </a:r>
            <a:r>
              <a:rPr kumimoji="0" lang="en-US" altLang="ko-KR" sz="1800" baseline="-25000" dirty="0" err="1" smtClean="0">
                <a:solidFill>
                  <a:srgbClr val="020202"/>
                </a:solidFill>
                <a:latin typeface="Calibri" panose="020F0502020204030204" pitchFamily="34" charset="0"/>
              </a:rPr>
              <a:t>2</a:t>
            </a:r>
            <a:r>
              <a:rPr kumimoji="0" lang="en-US" altLang="ko-KR" sz="1800" dirty="0" smtClean="0">
                <a:solidFill>
                  <a:srgbClr val="020202"/>
                </a:solidFill>
                <a:latin typeface="Calibri" panose="020F0502020204030204" pitchFamily="34" charset="0"/>
              </a:rPr>
              <a:t>) </a:t>
            </a:r>
            <a:r>
              <a:rPr kumimoji="0" lang="en-US" altLang="ko-KR" sz="1800" dirty="0">
                <a:solidFill>
                  <a:srgbClr val="020202"/>
                </a:solidFill>
                <a:latin typeface="Calibri" panose="020F0502020204030204" pitchFamily="34" charset="0"/>
              </a:rPr>
              <a:t>= h-1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654799" y="2154106"/>
            <a:ext cx="449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5050B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30</a:t>
            </a:r>
            <a:endParaRPr lang="en-US" dirty="0">
              <a:solidFill>
                <a:srgbClr val="05050B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1817054" y="2812106"/>
            <a:ext cx="449386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05050B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20</a:t>
            </a:r>
            <a:endParaRPr lang="en-US" dirty="0">
              <a:solidFill>
                <a:srgbClr val="05050B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1" name="AutoShape 834"/>
          <p:cNvSpPr>
            <a:spLocks noChangeArrowheads="1"/>
          </p:cNvSpPr>
          <p:nvPr/>
        </p:nvSpPr>
        <p:spPr bwMode="auto">
          <a:xfrm>
            <a:off x="4141788" y="3720438"/>
            <a:ext cx="609600" cy="381000"/>
          </a:xfrm>
          <a:prstGeom prst="rightArrow">
            <a:avLst>
              <a:gd name="adj1" fmla="val 50000"/>
              <a:gd name="adj2" fmla="val 40000"/>
            </a:avLst>
          </a:prstGeom>
          <a:noFill/>
          <a:ln w="31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endParaRPr kumimoji="0" lang="ko-KR" altLang="ko-KR" sz="2400">
              <a:solidFill>
                <a:srgbClr val="40458C"/>
              </a:solidFill>
              <a:latin typeface="Calibri" panose="020F0502020204030204" pitchFamily="34" charset="0"/>
            </a:endParaRPr>
          </a:p>
        </p:txBody>
      </p:sp>
      <p:sp>
        <p:nvSpPr>
          <p:cNvPr id="45" name="Text Box 80"/>
          <p:cNvSpPr txBox="1">
            <a:spLocks noChangeArrowheads="1"/>
          </p:cNvSpPr>
          <p:nvPr/>
        </p:nvSpPr>
        <p:spPr bwMode="auto">
          <a:xfrm>
            <a:off x="2199632" y="4375282"/>
            <a:ext cx="609600" cy="366712"/>
          </a:xfrm>
          <a:prstGeom prst="rect">
            <a:avLst/>
          </a:prstGeom>
          <a:solidFill>
            <a:srgbClr val="CCFFFF"/>
          </a:solidFill>
          <a:ln>
            <a:noFill/>
          </a:ln>
          <a:effectLst/>
          <a:extLst/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Blip>
                <a:blip r:embed="rId2"/>
              </a:buBlip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algn="ctr" eaLnBrk="1" hangingPunct="1">
              <a:spcBef>
                <a:spcPct val="50000"/>
              </a:spcBef>
              <a:buClrTx/>
              <a:buSzTx/>
              <a:buFontTx/>
              <a:buNone/>
            </a:pPr>
            <a:r>
              <a:rPr kumimoji="0" lang="en-US" altLang="ko-KR" sz="1800">
                <a:solidFill>
                  <a:srgbClr val="05050B"/>
                </a:solidFill>
                <a:latin typeface="Calibri" panose="020F0502020204030204" pitchFamily="34" charset="0"/>
              </a:rPr>
              <a:t>h-1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891784" y="694725"/>
            <a:ext cx="13147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rgbClr val="40458C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LL-</a:t>
            </a:r>
            <a:r>
              <a:rPr lang="ko-KR" altLang="en-US" sz="2800" dirty="0" smtClean="0">
                <a:solidFill>
                  <a:srgbClr val="40458C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회전</a:t>
            </a:r>
            <a:endParaRPr lang="en-US" sz="2800" dirty="0">
              <a:solidFill>
                <a:srgbClr val="40458C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21477" y="5848970"/>
            <a:ext cx="78639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(a) 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             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(b) LL-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07284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48517" y="221987"/>
            <a:ext cx="8251354" cy="626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32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LL-</a:t>
            </a:r>
            <a:r>
              <a:rPr lang="ko-KR" altLang="ko-KR" sz="32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endParaRPr lang="en-US" altLang="ko-KR" sz="3200" dirty="0" smtClean="0">
              <a:solidFill>
                <a:srgbClr val="3333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endParaRPr lang="en-US" altLang="ko-KR" sz="24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높이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=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h-1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30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왼쪽과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높이</a:t>
            </a:r>
            <a:r>
              <a:rPr lang="ko-KR" altLang="ko-KR" sz="2400" dirty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차이</a:t>
            </a:r>
            <a:r>
              <a:rPr lang="en-US" altLang="ko-KR" sz="2400" dirty="0" smtClean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=</a:t>
            </a:r>
            <a:r>
              <a:rPr lang="ko-KR" altLang="ko-KR" sz="2400" dirty="0" smtClean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spcAft>
                <a:spcPts val="600"/>
              </a:spcAft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-  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30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(L) </a:t>
            </a:r>
            <a:r>
              <a:rPr lang="ko-KR" altLang="ko-KR" sz="20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서브트리의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(L) </a:t>
            </a:r>
            <a:r>
              <a:rPr lang="ko-KR" altLang="ko-KR" sz="20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ko-KR" sz="24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spcAft>
                <a:spcPts val="600"/>
              </a:spcAft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   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노드가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삽입되었기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때문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(b) </a:t>
            </a: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400" dirty="0" smtClean="0"/>
              <a:t>20</a:t>
            </a:r>
            <a:r>
              <a:rPr lang="ko-KR" altLang="ko-KR" sz="2400" dirty="0"/>
              <a:t>이 </a:t>
            </a:r>
            <a:r>
              <a:rPr lang="en-US" altLang="ko-KR" sz="2400" dirty="0"/>
              <a:t>30</a:t>
            </a:r>
            <a:r>
              <a:rPr lang="ko-KR" altLang="ko-KR" sz="2400" dirty="0"/>
              <a:t>의 자리로 </a:t>
            </a:r>
            <a:r>
              <a:rPr lang="ko-KR" altLang="ko-KR" sz="2400" dirty="0" smtClean="0"/>
              <a:t>이동</a:t>
            </a:r>
            <a:endParaRPr lang="en-US" altLang="ko-KR" sz="2400" dirty="0" smtClean="0"/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400" dirty="0" smtClean="0"/>
              <a:t>30</a:t>
            </a:r>
            <a:r>
              <a:rPr lang="ko-KR" altLang="en-US" sz="2400" dirty="0"/>
              <a:t>을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20</a:t>
            </a:r>
            <a:r>
              <a:rPr lang="ko-KR" altLang="ko-KR" sz="2400" dirty="0"/>
              <a:t>의 오른쪽 </a:t>
            </a:r>
            <a:r>
              <a:rPr lang="ko-KR" altLang="ko-KR" sz="2400" dirty="0" smtClean="0"/>
              <a:t>자식</a:t>
            </a:r>
            <a:r>
              <a:rPr lang="ko-KR" altLang="en-US" sz="2400" dirty="0" smtClean="0"/>
              <a:t>으로</a:t>
            </a:r>
            <a:endParaRPr lang="en-US" altLang="ko-KR" sz="2400" dirty="0" smtClean="0"/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400" dirty="0" smtClean="0"/>
              <a:t>T</a:t>
            </a:r>
            <a:r>
              <a:rPr lang="en-US" altLang="ko-KR" sz="2400" baseline="-25000" dirty="0" smtClean="0"/>
              <a:t>3</a:t>
            </a:r>
            <a:r>
              <a:rPr lang="ko-KR" altLang="ko-KR" sz="2400" dirty="0"/>
              <a:t>은 </a:t>
            </a:r>
            <a:r>
              <a:rPr lang="en-US" altLang="ko-KR" sz="2400" dirty="0"/>
              <a:t>30</a:t>
            </a:r>
            <a:r>
              <a:rPr lang="ko-KR" altLang="ko-KR" sz="2400" dirty="0"/>
              <a:t>의 왼쪽 </a:t>
            </a:r>
            <a:r>
              <a:rPr lang="ko-KR" altLang="ko-KR" sz="2400" dirty="0" smtClean="0"/>
              <a:t>자식</a:t>
            </a:r>
            <a:r>
              <a:rPr lang="ko-KR" altLang="en-US" sz="2400" dirty="0" smtClean="0"/>
              <a:t>으로 </a:t>
            </a:r>
            <a:endParaRPr lang="en-US" altLang="ko-KR" sz="2400" dirty="0" smtClean="0"/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000" dirty="0" smtClean="0"/>
              <a:t>T</a:t>
            </a:r>
            <a:r>
              <a:rPr lang="en-US" altLang="ko-KR" sz="2000" baseline="-25000" dirty="0" smtClean="0"/>
              <a:t>3</a:t>
            </a:r>
            <a:r>
              <a:rPr lang="ko-KR" altLang="ko-KR" sz="2000" dirty="0"/>
              <a:t>에 있는 키들은 </a:t>
            </a:r>
            <a:r>
              <a:rPr lang="en-US" altLang="ko-KR" sz="2000" dirty="0"/>
              <a:t>20</a:t>
            </a:r>
            <a:r>
              <a:rPr lang="ko-KR" altLang="ko-KR" sz="2000" dirty="0"/>
              <a:t>과 </a:t>
            </a:r>
            <a:r>
              <a:rPr lang="en-US" altLang="ko-KR" sz="2000" dirty="0"/>
              <a:t>30 </a:t>
            </a:r>
            <a:r>
              <a:rPr lang="ko-KR" altLang="ko-KR" sz="2000" dirty="0"/>
              <a:t>사이 값을 </a:t>
            </a:r>
            <a:r>
              <a:rPr lang="ko-KR" altLang="ko-KR" sz="2000" dirty="0" smtClean="0"/>
              <a:t>가지므로</a:t>
            </a:r>
            <a:r>
              <a:rPr lang="en-US" altLang="ko-KR" sz="2000" dirty="0" smtClean="0"/>
              <a:t> T</a:t>
            </a:r>
            <a:r>
              <a:rPr lang="en-US" altLang="ko-KR" sz="2000" baseline="-25000" dirty="0" smtClean="0"/>
              <a:t>3</a:t>
            </a:r>
            <a:r>
              <a:rPr lang="ko-KR" altLang="ko-KR" sz="2000" dirty="0"/>
              <a:t>의 이동 전후 모두 이진탐색트리 조건이 </a:t>
            </a:r>
            <a:r>
              <a:rPr lang="ko-KR" altLang="ko-KR" sz="2000" dirty="0" smtClean="0"/>
              <a:t>만족</a:t>
            </a:r>
            <a:endParaRPr lang="en-US" altLang="ko-KR" sz="2000" dirty="0" smtClean="0"/>
          </a:p>
          <a:p>
            <a:pPr marL="342900" indent="-342900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LL-</a:t>
            </a:r>
            <a:r>
              <a:rPr lang="ko-KR" altLang="ko-KR" sz="2400" dirty="0"/>
              <a:t>회전은 </a:t>
            </a:r>
            <a:r>
              <a:rPr lang="en-US" altLang="ko-KR" sz="2400" dirty="0" err="1">
                <a:solidFill>
                  <a:srgbClr val="3333FF"/>
                </a:solidFill>
              </a:rPr>
              <a:t>rotateRight</a:t>
            </a:r>
            <a:r>
              <a:rPr lang="en-US" altLang="ko-KR" sz="2400" dirty="0">
                <a:solidFill>
                  <a:srgbClr val="3333FF"/>
                </a:solidFill>
              </a:rPr>
              <a:t>() </a:t>
            </a:r>
            <a:r>
              <a:rPr lang="ko-KR" altLang="ko-KR" sz="2400" dirty="0" err="1">
                <a:solidFill>
                  <a:srgbClr val="3333FF"/>
                </a:solidFill>
              </a:rPr>
              <a:t>메소드</a:t>
            </a:r>
            <a:r>
              <a:rPr lang="ko-KR" altLang="ko-KR" sz="2400" dirty="0" err="1"/>
              <a:t>를</a:t>
            </a:r>
            <a:r>
              <a:rPr lang="ko-KR" altLang="ko-KR" sz="2400" dirty="0"/>
              <a:t> </a:t>
            </a:r>
            <a:r>
              <a:rPr lang="ko-KR" altLang="en-US" sz="2400" dirty="0" smtClean="0"/>
              <a:t>사</a:t>
            </a:r>
            <a:r>
              <a:rPr lang="ko-KR" altLang="ko-KR" sz="2400" dirty="0" smtClean="0"/>
              <a:t>용</a:t>
            </a:r>
            <a:r>
              <a:rPr lang="en-US" altLang="ko-KR" sz="2400" dirty="0" smtClean="0"/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61282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03593" y="242389"/>
            <a:ext cx="826091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트리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형태의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자료구조에서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이진탐색을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수행하기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위해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차원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배열을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단순연결리스트로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만든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점진적으로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이진트리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형태로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변환해가는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과정</a:t>
            </a:r>
            <a:endParaRPr lang="ko-KR" altLang="en-US" sz="2400" dirty="0"/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806" y="1612490"/>
            <a:ext cx="8691717" cy="510294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560570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886" y="2167003"/>
            <a:ext cx="8054235" cy="314403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425886" y="901967"/>
            <a:ext cx="27687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32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US" altLang="ko-KR" sz="2400" dirty="0"/>
              <a:t>LL-</a:t>
            </a:r>
            <a:r>
              <a:rPr lang="ko-KR" altLang="ko-KR" sz="2400" dirty="0"/>
              <a:t>회전의 예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335159111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27" y="1716066"/>
            <a:ext cx="8129392" cy="38079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3891784" y="694725"/>
            <a:ext cx="14045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rgbClr val="40458C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RR-</a:t>
            </a:r>
            <a:r>
              <a:rPr lang="ko-KR" altLang="en-US" sz="2800" dirty="0" smtClean="0">
                <a:solidFill>
                  <a:srgbClr val="40458C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회전</a:t>
            </a:r>
            <a:endParaRPr lang="en-US" sz="2800" dirty="0">
              <a:solidFill>
                <a:srgbClr val="40458C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74023" y="5523978"/>
            <a:ext cx="81941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(a) T</a:t>
            </a:r>
            <a:r>
              <a:rPr lang="en-US" altLang="ko-KR" sz="2400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            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(b) RR-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529840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48517" y="221987"/>
            <a:ext cx="8251354" cy="626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ko-KR" sz="32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RR-</a:t>
            </a:r>
            <a:r>
              <a:rPr lang="ko-KR" altLang="ko-KR" sz="32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endParaRPr lang="en-US" altLang="ko-KR" sz="3200" dirty="0" smtClean="0">
              <a:solidFill>
                <a:srgbClr val="3333FF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30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endParaRPr lang="en-US" altLang="ko-KR" sz="24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높이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=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h-1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왼쪽과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높이</a:t>
            </a:r>
            <a:r>
              <a:rPr lang="ko-KR" altLang="ko-KR" sz="2400" dirty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차이</a:t>
            </a:r>
            <a:r>
              <a:rPr lang="en-US" altLang="ko-KR" sz="2400" dirty="0" smtClean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=</a:t>
            </a:r>
            <a:r>
              <a:rPr lang="ko-KR" altLang="ko-KR" sz="2400" dirty="0" smtClean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오른</a:t>
            </a:r>
            <a:r>
              <a:rPr lang="ko-KR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쪽</a:t>
            </a:r>
            <a:r>
              <a:rPr lang="en-US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(R) </a:t>
            </a:r>
            <a:r>
              <a:rPr lang="ko-KR" altLang="ko-KR" sz="20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서브트리의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오른</a:t>
            </a:r>
            <a:r>
              <a:rPr lang="ko-KR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쪽</a:t>
            </a:r>
            <a:r>
              <a:rPr lang="en-US" altLang="ko-KR" sz="2400" dirty="0" smtClean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(R) </a:t>
            </a:r>
            <a:r>
              <a:rPr lang="ko-KR" altLang="ko-KR" sz="2000" dirty="0" err="1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ko-KR" sz="2400" dirty="0" smtClean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spcAft>
                <a:spcPts val="600"/>
              </a:spcAft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  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노드가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삽입되었기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때문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(b) </a:t>
            </a:r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400" dirty="0" smtClean="0"/>
              <a:t>20</a:t>
            </a:r>
            <a:r>
              <a:rPr lang="ko-KR" altLang="ko-KR" sz="2400" dirty="0"/>
              <a:t>이 </a:t>
            </a:r>
            <a:r>
              <a:rPr lang="en-US" altLang="ko-KR" sz="2400" dirty="0" smtClean="0"/>
              <a:t>10</a:t>
            </a:r>
            <a:r>
              <a:rPr lang="ko-KR" altLang="ko-KR" sz="2400" dirty="0"/>
              <a:t>의 자리로 </a:t>
            </a:r>
            <a:r>
              <a:rPr lang="ko-KR" altLang="ko-KR" sz="2400" dirty="0" smtClean="0"/>
              <a:t>이동</a:t>
            </a:r>
            <a:endParaRPr lang="en-US" altLang="ko-KR" sz="2400" dirty="0" smtClean="0"/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400" dirty="0" smtClean="0"/>
              <a:t>10</a:t>
            </a:r>
            <a:r>
              <a:rPr lang="ko-KR" altLang="en-US" sz="2400" dirty="0"/>
              <a:t>을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20</a:t>
            </a:r>
            <a:r>
              <a:rPr lang="ko-KR" altLang="ko-KR" sz="2400" dirty="0"/>
              <a:t>의 </a:t>
            </a:r>
            <a:r>
              <a:rPr lang="ko-KR" altLang="en-US" sz="2400" dirty="0" smtClean="0"/>
              <a:t>왼</a:t>
            </a:r>
            <a:r>
              <a:rPr lang="ko-KR" altLang="ko-KR" sz="2400" dirty="0" smtClean="0"/>
              <a:t>쪽 자식</a:t>
            </a:r>
            <a:r>
              <a:rPr lang="ko-KR" altLang="en-US" sz="2400" dirty="0" smtClean="0"/>
              <a:t>으로</a:t>
            </a:r>
            <a:endParaRPr lang="en-US" altLang="ko-KR" sz="2400" dirty="0" smtClean="0"/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400" dirty="0" smtClean="0"/>
              <a:t>T</a:t>
            </a:r>
            <a:r>
              <a:rPr lang="en-US" altLang="ko-KR" sz="2400" baseline="-25000" dirty="0" smtClean="0"/>
              <a:t>2</a:t>
            </a:r>
            <a:r>
              <a:rPr lang="ko-KR" altLang="en-US" sz="2400" dirty="0" smtClean="0"/>
              <a:t>는</a:t>
            </a:r>
            <a:r>
              <a:rPr lang="ko-KR" altLang="ko-KR" sz="2400" dirty="0" smtClean="0"/>
              <a:t> </a:t>
            </a:r>
            <a:r>
              <a:rPr lang="en-US" altLang="ko-KR" sz="2400" dirty="0" smtClean="0"/>
              <a:t>10</a:t>
            </a:r>
            <a:r>
              <a:rPr lang="ko-KR" altLang="ko-KR" sz="2400" dirty="0"/>
              <a:t>의 </a:t>
            </a:r>
            <a:r>
              <a:rPr lang="ko-KR" altLang="en-US" sz="2400" dirty="0" smtClean="0"/>
              <a:t>오른</a:t>
            </a:r>
            <a:r>
              <a:rPr lang="ko-KR" altLang="ko-KR" sz="2400" dirty="0" smtClean="0"/>
              <a:t>쪽 자식</a:t>
            </a:r>
            <a:r>
              <a:rPr lang="ko-KR" altLang="en-US" sz="2400" dirty="0" smtClean="0"/>
              <a:t>으로 </a:t>
            </a:r>
            <a:endParaRPr lang="en-US" altLang="ko-KR" sz="2400" dirty="0" smtClean="0"/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000" dirty="0" smtClean="0"/>
              <a:t>T</a:t>
            </a:r>
            <a:r>
              <a:rPr lang="en-US" altLang="ko-KR" sz="2000" baseline="-25000" dirty="0" smtClean="0"/>
              <a:t>2</a:t>
            </a:r>
            <a:r>
              <a:rPr lang="ko-KR" altLang="ko-KR" sz="2000" dirty="0" smtClean="0"/>
              <a:t>에 </a:t>
            </a:r>
            <a:r>
              <a:rPr lang="ko-KR" altLang="ko-KR" sz="2000" dirty="0"/>
              <a:t>있는 키들은 </a:t>
            </a:r>
            <a:r>
              <a:rPr lang="en-US" altLang="ko-KR" sz="2000" dirty="0" smtClean="0"/>
              <a:t>10</a:t>
            </a:r>
            <a:r>
              <a:rPr lang="ko-KR" altLang="ko-KR" sz="2000" dirty="0"/>
              <a:t>과 </a:t>
            </a:r>
            <a:r>
              <a:rPr lang="en-US" altLang="ko-KR" sz="2000" dirty="0" smtClean="0"/>
              <a:t>20 </a:t>
            </a:r>
            <a:r>
              <a:rPr lang="ko-KR" altLang="ko-KR" sz="2000" dirty="0"/>
              <a:t>사이 값을 </a:t>
            </a:r>
            <a:r>
              <a:rPr lang="ko-KR" altLang="ko-KR" sz="2000" dirty="0" smtClean="0"/>
              <a:t>가지므로</a:t>
            </a:r>
            <a:r>
              <a:rPr lang="en-US" altLang="ko-KR" sz="2000" dirty="0" smtClean="0"/>
              <a:t> T</a:t>
            </a:r>
            <a:r>
              <a:rPr lang="en-US" altLang="ko-KR" sz="2000" baseline="-25000" dirty="0" smtClean="0"/>
              <a:t>2</a:t>
            </a:r>
            <a:r>
              <a:rPr lang="ko-KR" altLang="ko-KR" sz="2000" dirty="0" smtClean="0"/>
              <a:t>의 </a:t>
            </a:r>
            <a:r>
              <a:rPr lang="ko-KR" altLang="ko-KR" sz="2000" dirty="0"/>
              <a:t>이동 전후 모두 이진탐색트리 조건이 </a:t>
            </a:r>
            <a:r>
              <a:rPr lang="ko-KR" altLang="ko-KR" sz="2000" dirty="0" smtClean="0"/>
              <a:t>만족</a:t>
            </a:r>
            <a:endParaRPr lang="en-US" altLang="ko-KR" sz="2000" dirty="0" smtClean="0"/>
          </a:p>
          <a:p>
            <a:pPr marL="342900" indent="-342900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RR-</a:t>
            </a:r>
            <a:r>
              <a:rPr lang="ko-KR" altLang="ko-KR" sz="2400" dirty="0"/>
              <a:t>회전은 </a:t>
            </a:r>
            <a:r>
              <a:rPr lang="en-US" altLang="ko-KR" sz="2400" dirty="0" err="1" smtClean="0">
                <a:solidFill>
                  <a:srgbClr val="3333FF"/>
                </a:solidFill>
              </a:rPr>
              <a:t>rotateLight</a:t>
            </a:r>
            <a:r>
              <a:rPr lang="en-US" altLang="ko-KR" sz="2400" dirty="0">
                <a:solidFill>
                  <a:srgbClr val="3333FF"/>
                </a:solidFill>
              </a:rPr>
              <a:t>() </a:t>
            </a:r>
            <a:r>
              <a:rPr lang="ko-KR" altLang="ko-KR" sz="2400" dirty="0" err="1">
                <a:solidFill>
                  <a:srgbClr val="3333FF"/>
                </a:solidFill>
              </a:rPr>
              <a:t>메소드</a:t>
            </a:r>
            <a:r>
              <a:rPr lang="ko-KR" altLang="ko-KR" sz="2400" dirty="0" err="1"/>
              <a:t>를</a:t>
            </a:r>
            <a:r>
              <a:rPr lang="ko-KR" altLang="ko-KR" sz="2400" dirty="0"/>
              <a:t> </a:t>
            </a:r>
            <a:r>
              <a:rPr lang="ko-KR" altLang="en-US" sz="2400" dirty="0" smtClean="0"/>
              <a:t>사</a:t>
            </a:r>
            <a:r>
              <a:rPr lang="ko-KR" altLang="ko-KR" sz="2400" dirty="0" smtClean="0"/>
              <a:t>용</a:t>
            </a:r>
            <a:r>
              <a:rPr lang="en-US" altLang="ko-KR" sz="2400" dirty="0" smtClean="0"/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1228010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406" y="1841326"/>
            <a:ext cx="7716032" cy="320868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425886" y="901967"/>
            <a:ext cx="284244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32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US" altLang="ko-KR" sz="2400" dirty="0" smtClean="0"/>
              <a:t>RR-</a:t>
            </a:r>
            <a:r>
              <a:rPr lang="ko-KR" altLang="ko-KR" sz="2400" dirty="0"/>
              <a:t>회전의 예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78852655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891784" y="694725"/>
            <a:ext cx="14045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rgbClr val="40458C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LR-</a:t>
            </a:r>
            <a:r>
              <a:rPr lang="ko-KR" altLang="en-US" sz="2800" dirty="0" smtClean="0">
                <a:solidFill>
                  <a:srgbClr val="40458C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회전</a:t>
            </a:r>
            <a:endParaRPr lang="en-US" sz="2800" dirty="0">
              <a:solidFill>
                <a:srgbClr val="40458C"/>
              </a:solidFill>
            </a:endParaRPr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005" y="1920941"/>
            <a:ext cx="7614110" cy="288905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613775" y="5189824"/>
            <a:ext cx="778733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(a) 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       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(b) LR-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5641753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57407" y="1031908"/>
            <a:ext cx="8223337" cy="44627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2400"/>
              </a:spcAft>
            </a:pPr>
            <a:r>
              <a:rPr lang="en-US" altLang="ko-KR" sz="3200" dirty="0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LR-</a:t>
            </a:r>
            <a:r>
              <a:rPr lang="ko-KR" altLang="ko-KR" sz="3200" dirty="0" smtClean="0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endParaRPr lang="en-US" altLang="ko-KR" sz="16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20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되어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높이가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h-1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됨에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따라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30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높이</a:t>
            </a:r>
            <a:r>
              <a:rPr lang="ko-KR" altLang="ko-KR" sz="2400" dirty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차이가</a:t>
            </a:r>
            <a:r>
              <a:rPr lang="ko-KR" altLang="ko-KR" sz="2400" dirty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상태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30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(L)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(R)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서브트리에서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삽입되었기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때문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LR-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회전은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rotateLeft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(10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먼저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수행한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rotateRight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(30)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수행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468312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25886" y="901967"/>
            <a:ext cx="280557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32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US" altLang="ko-KR" sz="2400" dirty="0" smtClean="0"/>
              <a:t>LR-</a:t>
            </a:r>
            <a:r>
              <a:rPr lang="ko-KR" altLang="ko-KR" sz="2400" dirty="0"/>
              <a:t>회전의 예</a:t>
            </a:r>
            <a:endParaRPr lang="ko-KR" altLang="en-US" sz="3200" dirty="0"/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3679" y="2111031"/>
            <a:ext cx="7726546" cy="296201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445506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891784" y="694725"/>
            <a:ext cx="14045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 smtClean="0">
                <a:solidFill>
                  <a:srgbClr val="40458C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RL-</a:t>
            </a:r>
            <a:r>
              <a:rPr lang="ko-KR" altLang="en-US" sz="2800" dirty="0" smtClean="0">
                <a:solidFill>
                  <a:srgbClr val="40458C"/>
                </a:solidFill>
                <a:latin typeface="Calibri" panose="020F0502020204030204" pitchFamily="34" charset="0"/>
                <a:ea typeface="맑은 고딕" panose="020B0503020000020004" pitchFamily="50" charset="-127"/>
                <a:cs typeface="Times New Roman" panose="02020603050405020304" pitchFamily="18" charset="0"/>
              </a:rPr>
              <a:t>회전</a:t>
            </a:r>
            <a:endParaRPr lang="en-US" sz="2800" dirty="0">
              <a:solidFill>
                <a:srgbClr val="40458C"/>
              </a:solidFill>
            </a:endParaRPr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778" y="1778696"/>
            <a:ext cx="7603296" cy="321502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613777" y="5477738"/>
            <a:ext cx="780371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(a) T</a:t>
            </a:r>
            <a:r>
              <a:rPr lang="en-US" altLang="ko-KR" sz="2400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	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       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(b) RL-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76233618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71475" y="929989"/>
            <a:ext cx="8386175" cy="41703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3000"/>
              </a:spcAft>
            </a:pPr>
            <a:r>
              <a:rPr lang="en-US" altLang="ko-KR" sz="3200" dirty="0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RL-</a:t>
            </a:r>
            <a:r>
              <a:rPr lang="ko-KR" altLang="ko-KR" sz="3200" dirty="0" smtClean="0">
                <a:solidFill>
                  <a:srgbClr val="0000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endParaRPr lang="en-US" altLang="ko-KR" sz="32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20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되어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높이가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h-1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되고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10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높이</a:t>
            </a:r>
            <a:r>
              <a:rPr lang="ko-KR" altLang="ko-KR" sz="2400" dirty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FF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차이가</a:t>
            </a:r>
            <a:r>
              <a:rPr lang="ko-KR" altLang="ko-KR" sz="2400" dirty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solidFill>
                  <a:srgbClr val="FF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상태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(R)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(L)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서브트리에서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새로운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삽입되었기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때문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spcAft>
                <a:spcPts val="24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RL-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회전은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rotateRight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(30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먼저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수행한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err="1">
                <a:ea typeface="Calibri" panose="020F0502020204030204" pitchFamily="34" charset="0"/>
                <a:cs typeface="Times New Roman" panose="02020603050405020304" pitchFamily="18" charset="0"/>
              </a:rPr>
              <a:t>rotateLeft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(10)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수행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039038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425886" y="901967"/>
            <a:ext cx="280557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32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US" altLang="ko-KR" sz="2400" dirty="0" smtClean="0"/>
              <a:t>RL-</a:t>
            </a:r>
            <a:r>
              <a:rPr lang="ko-KR" altLang="ko-KR" sz="2400" dirty="0"/>
              <a:t>회전의 예</a:t>
            </a:r>
            <a:endParaRPr lang="ko-KR" altLang="en-US" sz="32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632" y="2146130"/>
            <a:ext cx="8365905" cy="32400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6401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3339" y="3135072"/>
            <a:ext cx="6654787" cy="30611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671" y="491459"/>
            <a:ext cx="8696325" cy="1057275"/>
          </a:xfrm>
          <a:prstGeom prst="rect">
            <a:avLst/>
          </a:prstGeom>
        </p:spPr>
      </p:pic>
      <p:sp>
        <p:nvSpPr>
          <p:cNvPr id="4" name="위쪽/아래쪽 화살표 3"/>
          <p:cNvSpPr/>
          <p:nvPr/>
        </p:nvSpPr>
        <p:spPr>
          <a:xfrm>
            <a:off x="4227871" y="1992858"/>
            <a:ext cx="432619" cy="698090"/>
          </a:xfrm>
          <a:prstGeom prst="upDown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893908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4</a:t>
            </a:r>
            <a:r>
              <a:rPr lang="ko-KR" altLang="ko-KR" dirty="0"/>
              <a:t>종류의 </a:t>
            </a:r>
            <a:r>
              <a:rPr lang="ko-KR" altLang="ko-KR" dirty="0" smtClean="0"/>
              <a:t>회전</a:t>
            </a:r>
            <a:r>
              <a:rPr lang="ko-KR" altLang="en-US" dirty="0" smtClean="0"/>
              <a:t>의</a:t>
            </a:r>
            <a:r>
              <a:rPr lang="ko-KR" altLang="ko-KR" dirty="0" smtClean="0"/>
              <a:t> </a:t>
            </a:r>
            <a:r>
              <a:rPr lang="ko-KR" altLang="ko-KR" dirty="0"/>
              <a:t>공통점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641987"/>
            <a:ext cx="7886700" cy="4850253"/>
          </a:xfrm>
        </p:spPr>
        <p:txBody>
          <a:bodyPr/>
          <a:lstStyle/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ko-KR" altLang="ko-KR" dirty="0" smtClean="0"/>
              <a:t>회전 </a:t>
            </a:r>
            <a:r>
              <a:rPr lang="ko-KR" altLang="ko-KR" dirty="0"/>
              <a:t>후의 </a:t>
            </a:r>
            <a:r>
              <a:rPr lang="ko-KR" altLang="ko-KR" dirty="0" smtClean="0"/>
              <a:t>트리들이 </a:t>
            </a:r>
            <a:r>
              <a:rPr lang="ko-KR" altLang="ko-KR" dirty="0"/>
              <a:t>모두 </a:t>
            </a:r>
            <a:r>
              <a:rPr lang="ko-KR" altLang="ko-KR" dirty="0" smtClean="0"/>
              <a:t>동일</a:t>
            </a:r>
            <a:endParaRPr lang="en-US" altLang="ko-KR" dirty="0" smtClean="0"/>
          </a:p>
          <a:p>
            <a:pPr lvl="1">
              <a:lnSpc>
                <a:spcPct val="100000"/>
              </a:lnSpc>
              <a:spcAft>
                <a:spcPts val="1200"/>
              </a:spcAft>
              <a:buFontTx/>
              <a:buChar char="-"/>
            </a:pPr>
            <a:r>
              <a:rPr lang="ko-KR" altLang="ko-KR" dirty="0" smtClean="0"/>
              <a:t>각 </a:t>
            </a:r>
            <a:r>
              <a:rPr lang="ko-KR" altLang="ko-KR" dirty="0"/>
              <a:t>그림</a:t>
            </a:r>
            <a:r>
              <a:rPr lang="en-US" altLang="ko-KR" dirty="0"/>
              <a:t>(a)</a:t>
            </a:r>
            <a:r>
              <a:rPr lang="ko-KR" altLang="ko-KR" dirty="0"/>
              <a:t>의 트리에서 </a:t>
            </a:r>
            <a:r>
              <a:rPr lang="en-US" altLang="ko-KR" dirty="0"/>
              <a:t>10, 20, 30</a:t>
            </a:r>
            <a:r>
              <a:rPr lang="ko-KR" altLang="ko-KR" dirty="0"/>
              <a:t>이 어디에 위치하든지</a:t>
            </a:r>
            <a:r>
              <a:rPr lang="en-US" altLang="ko-KR" dirty="0"/>
              <a:t>, 3</a:t>
            </a:r>
            <a:r>
              <a:rPr lang="ko-KR" altLang="ko-KR" dirty="0"/>
              <a:t>개의 노드들 중에서 </a:t>
            </a:r>
            <a:r>
              <a:rPr lang="ko-KR" altLang="ko-KR" dirty="0" err="1"/>
              <a:t>중간값을</a:t>
            </a:r>
            <a:r>
              <a:rPr lang="ko-KR" altLang="ko-KR" dirty="0"/>
              <a:t> 가진 노드</a:t>
            </a:r>
            <a:r>
              <a:rPr lang="en-US" altLang="ko-KR" dirty="0"/>
              <a:t>, </a:t>
            </a:r>
            <a:r>
              <a:rPr lang="ko-KR" altLang="ko-KR" dirty="0"/>
              <a:t>즉</a:t>
            </a:r>
            <a:r>
              <a:rPr lang="en-US" altLang="ko-KR" dirty="0"/>
              <a:t>, 20</a:t>
            </a:r>
            <a:r>
              <a:rPr lang="ko-KR" altLang="ko-KR" dirty="0"/>
              <a:t>이 위로 이동하면서 </a:t>
            </a:r>
            <a:r>
              <a:rPr lang="en-US" altLang="ko-KR" dirty="0"/>
              <a:t>10 </a:t>
            </a:r>
            <a:r>
              <a:rPr lang="ko-KR" altLang="ko-KR" dirty="0"/>
              <a:t>과 </a:t>
            </a:r>
            <a:r>
              <a:rPr lang="en-US" altLang="ko-KR" dirty="0"/>
              <a:t>30</a:t>
            </a:r>
            <a:r>
              <a:rPr lang="ko-KR" altLang="ko-KR" dirty="0"/>
              <a:t>이 각각 </a:t>
            </a:r>
            <a:r>
              <a:rPr lang="en-US" altLang="ko-KR" dirty="0"/>
              <a:t>20</a:t>
            </a:r>
            <a:r>
              <a:rPr lang="ko-KR" altLang="ko-KR" dirty="0"/>
              <a:t>의 좌우 </a:t>
            </a:r>
            <a:r>
              <a:rPr lang="ko-KR" altLang="ko-KR" dirty="0" err="1"/>
              <a:t>자식노드가</a:t>
            </a:r>
            <a:r>
              <a:rPr lang="ko-KR" altLang="ko-KR" dirty="0"/>
              <a:t> 되기 </a:t>
            </a:r>
            <a:r>
              <a:rPr lang="ko-KR" altLang="ko-KR" dirty="0" smtClean="0"/>
              <a:t>때문</a:t>
            </a:r>
            <a:endParaRPr lang="en-US" altLang="ko-KR" dirty="0" smtClean="0"/>
          </a:p>
          <a:p>
            <a:pPr>
              <a:lnSpc>
                <a:spcPct val="100000"/>
              </a:lnSpc>
              <a:spcAft>
                <a:spcPts val="1200"/>
              </a:spcAft>
            </a:pPr>
            <a:r>
              <a:rPr lang="ko-KR" altLang="ko-KR" dirty="0" smtClean="0"/>
              <a:t>각 </a:t>
            </a:r>
            <a:r>
              <a:rPr lang="ko-KR" altLang="ko-KR" dirty="0" err="1"/>
              <a:t>회전연산의</a:t>
            </a:r>
            <a:r>
              <a:rPr lang="ko-KR" altLang="ko-KR" dirty="0"/>
              <a:t> 수행시간이 </a:t>
            </a:r>
            <a:r>
              <a:rPr lang="en-US" altLang="ko-KR" dirty="0"/>
              <a:t>O(1) </a:t>
            </a:r>
            <a:r>
              <a:rPr lang="en-US" altLang="ko-KR" dirty="0" smtClean="0"/>
              <a:t> </a:t>
            </a:r>
          </a:p>
          <a:p>
            <a:pPr lvl="1">
              <a:lnSpc>
                <a:spcPct val="100000"/>
              </a:lnSpc>
              <a:spcAft>
                <a:spcPts val="1200"/>
              </a:spcAft>
              <a:buFontTx/>
              <a:buChar char="-"/>
            </a:pPr>
            <a:r>
              <a:rPr lang="ko-KR" altLang="ko-KR" dirty="0" smtClean="0"/>
              <a:t>각 </a:t>
            </a:r>
            <a:r>
              <a:rPr lang="ko-KR" altLang="ko-KR" dirty="0"/>
              <a:t>그림</a:t>
            </a:r>
            <a:r>
              <a:rPr lang="en-US" altLang="ko-KR" dirty="0"/>
              <a:t>(b)</a:t>
            </a:r>
            <a:r>
              <a:rPr lang="ko-KR" altLang="ko-KR" dirty="0"/>
              <a:t>에서 변경된 노드 레퍼런스 수가 </a:t>
            </a:r>
            <a:r>
              <a:rPr lang="en-US" altLang="ko-KR" dirty="0"/>
              <a:t>O(1) </a:t>
            </a:r>
            <a:r>
              <a:rPr lang="ko-KR" altLang="ko-KR" dirty="0"/>
              <a:t>개이기 </a:t>
            </a:r>
            <a:r>
              <a:rPr lang="ko-KR" altLang="ko-KR" dirty="0" smtClean="0"/>
              <a:t>때문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103575519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5.2.2 </a:t>
            </a:r>
            <a:r>
              <a:rPr lang="ko-KR" altLang="ko-KR" dirty="0"/>
              <a:t>삽입 </a:t>
            </a:r>
            <a:r>
              <a:rPr lang="ko-KR" altLang="ko-KR" dirty="0" smtClean="0"/>
              <a:t>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95663"/>
            <a:ext cx="8279376" cy="5096577"/>
          </a:xfrm>
        </p:spPr>
        <p:txBody>
          <a:bodyPr/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altLang="ko-KR" sz="2400" dirty="0"/>
              <a:t>AVL</a:t>
            </a:r>
            <a:r>
              <a:rPr lang="ko-KR" altLang="ko-KR" sz="2400" dirty="0"/>
              <a:t>트리에서의 삽입은 </a:t>
            </a:r>
            <a:r>
              <a:rPr lang="en-US" altLang="ko-KR" sz="2400" dirty="0"/>
              <a:t>2</a:t>
            </a:r>
            <a:r>
              <a:rPr lang="ko-KR" altLang="ko-KR" sz="2400" dirty="0"/>
              <a:t>단계로 </a:t>
            </a:r>
            <a:r>
              <a:rPr lang="ko-KR" altLang="ko-KR" sz="2400" dirty="0" smtClean="0"/>
              <a:t>수행</a:t>
            </a:r>
            <a:endParaRPr lang="en-US" altLang="ko-KR" sz="2400" dirty="0" smtClean="0"/>
          </a:p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altLang="ko-KR" sz="2400" dirty="0" smtClean="0"/>
              <a:t>1 </a:t>
            </a:r>
            <a:r>
              <a:rPr lang="ko-KR" altLang="ko-KR" sz="2400" dirty="0" smtClean="0"/>
              <a:t>단계</a:t>
            </a:r>
            <a:r>
              <a:rPr lang="en-US" altLang="ko-KR" sz="2400" dirty="0" smtClean="0"/>
              <a:t>: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이진탐색트리의 삽입과 동일하게 새로운 </a:t>
            </a:r>
            <a:r>
              <a:rPr lang="ko-KR" altLang="ko-KR" sz="2400" dirty="0" smtClean="0"/>
              <a:t>노드 삽입</a:t>
            </a:r>
            <a:endParaRPr lang="en-US" altLang="ko-KR" sz="2400" dirty="0" smtClean="0"/>
          </a:p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altLang="ko-KR" sz="2400" dirty="0" smtClean="0"/>
              <a:t>2 </a:t>
            </a:r>
            <a:r>
              <a:rPr lang="ko-KR" altLang="ko-KR" sz="2400" dirty="0" smtClean="0"/>
              <a:t>단계</a:t>
            </a:r>
            <a:r>
              <a:rPr lang="en-US" altLang="ko-KR" sz="2400" dirty="0" smtClean="0"/>
              <a:t>:</a:t>
            </a:r>
            <a:r>
              <a:rPr lang="ko-KR" altLang="ko-KR" sz="2400" dirty="0" smtClean="0"/>
              <a:t> 새로 </a:t>
            </a:r>
            <a:r>
              <a:rPr lang="ko-KR" altLang="ko-KR" sz="2400" dirty="0"/>
              <a:t>삽입한 </a:t>
            </a:r>
            <a:r>
              <a:rPr lang="ko-KR" altLang="ko-KR" sz="2400" dirty="0" err="1"/>
              <a:t>노드로부터</a:t>
            </a:r>
            <a:r>
              <a:rPr lang="ko-KR" altLang="ko-KR" sz="2400" dirty="0"/>
              <a:t> </a:t>
            </a:r>
            <a:r>
              <a:rPr lang="ko-KR" altLang="ko-KR" sz="2400" dirty="0" smtClean="0"/>
              <a:t>루트로 </a:t>
            </a:r>
            <a:r>
              <a:rPr lang="ko-KR" altLang="ko-KR" sz="2400" dirty="0"/>
              <a:t>거슬러 올라가며 각 노드의 </a:t>
            </a:r>
            <a:r>
              <a:rPr lang="ko-KR" altLang="ko-KR" sz="2400" dirty="0" err="1"/>
              <a:t>서브트리</a:t>
            </a:r>
            <a:r>
              <a:rPr lang="ko-KR" altLang="ko-KR" sz="2400" dirty="0"/>
              <a:t> 높이 차이를 </a:t>
            </a:r>
            <a:r>
              <a:rPr lang="ko-KR" altLang="ko-KR" sz="2400" dirty="0" smtClean="0"/>
              <a:t>갱신</a:t>
            </a:r>
            <a:endParaRPr lang="en-US" altLang="ko-KR" sz="2400" dirty="0" smtClean="0"/>
          </a:p>
          <a:p>
            <a:pPr lvl="1">
              <a:lnSpc>
                <a:spcPct val="120000"/>
              </a:lnSpc>
              <a:spcAft>
                <a:spcPts val="1200"/>
              </a:spcAft>
              <a:buFontTx/>
              <a:buChar char="-"/>
            </a:pPr>
            <a:r>
              <a:rPr lang="ko-KR" altLang="ko-KR" dirty="0" smtClean="0"/>
              <a:t>이</a:t>
            </a:r>
            <a:r>
              <a:rPr lang="en-US" altLang="ko-KR" dirty="0" smtClean="0"/>
              <a:t> </a:t>
            </a:r>
            <a:r>
              <a:rPr lang="ko-KR" altLang="ko-KR" dirty="0" smtClean="0"/>
              <a:t>때 </a:t>
            </a:r>
            <a:r>
              <a:rPr lang="ko-KR" altLang="ko-KR" dirty="0"/>
              <a:t>가장 먼저 불균형이 발생한 노드를 발견하면</a:t>
            </a:r>
            <a:r>
              <a:rPr lang="en-US" altLang="ko-KR" dirty="0"/>
              <a:t>, </a:t>
            </a:r>
            <a:r>
              <a:rPr lang="ko-KR" altLang="ko-KR" dirty="0"/>
              <a:t>이 노드를 기준으로 새 노드가 어디에 </a:t>
            </a:r>
            <a:r>
              <a:rPr lang="ko-KR" altLang="ko-KR" dirty="0" err="1" smtClean="0"/>
              <a:t>삽입되었는</a:t>
            </a:r>
            <a:r>
              <a:rPr lang="ko-KR" altLang="en-US" dirty="0" err="1" smtClean="0"/>
              <a:t>지</a:t>
            </a:r>
            <a:r>
              <a:rPr lang="ko-KR" altLang="ko-KR" dirty="0" err="1" smtClean="0"/>
              <a:t>에</a:t>
            </a:r>
            <a:r>
              <a:rPr lang="ko-KR" altLang="ko-KR" dirty="0" smtClean="0"/>
              <a:t> </a:t>
            </a:r>
            <a:r>
              <a:rPr lang="ko-KR" altLang="ko-KR" dirty="0"/>
              <a:t>따라 적절한 </a:t>
            </a:r>
            <a:r>
              <a:rPr lang="ko-KR" altLang="ko-KR" dirty="0" err="1" smtClean="0"/>
              <a:t>회전연산을</a:t>
            </a:r>
            <a:r>
              <a:rPr lang="ko-KR" altLang="ko-KR" dirty="0" smtClean="0"/>
              <a:t> 수행</a:t>
            </a:r>
            <a:endParaRPr lang="ko-KR" altLang="ko-KR" dirty="0"/>
          </a:p>
          <a:p>
            <a:pPr>
              <a:lnSpc>
                <a:spcPct val="120000"/>
              </a:lnSpc>
              <a:spcAft>
                <a:spcPts val="1200"/>
              </a:spcAft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483539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477" y="1522629"/>
            <a:ext cx="8412237" cy="3237261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2533209" y="576290"/>
            <a:ext cx="39992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AVL</a:t>
            </a:r>
            <a:r>
              <a:rPr lang="ko-KR" altLang="ko-KR" sz="24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트리를</a:t>
            </a:r>
            <a:r>
              <a:rPr lang="ko-KR" altLang="ko-KR" sz="24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위한</a:t>
            </a:r>
            <a:r>
              <a:rPr lang="en-US" altLang="ko-KR" sz="24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Node </a:t>
            </a:r>
            <a:r>
              <a:rPr lang="ko-KR" altLang="ko-KR" sz="24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클래스</a:t>
            </a:r>
            <a:endParaRPr lang="ko-KR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80968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64" y="385775"/>
            <a:ext cx="8598995" cy="3522345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317165" y="4229612"/>
            <a:ext cx="8598995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이진탐색트리의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put()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거의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동일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buFontTx/>
              <a:buChar char="-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11: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높이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계산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800100" lvl="1" indent="-342900">
              <a:spcAft>
                <a:spcPts val="1200"/>
              </a:spcAft>
              <a:buFontTx/>
              <a:buChar char="-"/>
            </a:pPr>
            <a:r>
              <a:rPr lang="en-US" altLang="ko-KR" sz="2400" dirty="0" smtClean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ine 12: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balance()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메소드를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호출하여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불균형이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발생하였을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경우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적절한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회전연산을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수행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추가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Line 11:</a:t>
            </a:r>
            <a:r>
              <a:rPr lang="en-US" altLang="ko-KR" sz="2400" dirty="0" smtClean="0">
                <a:latin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altLang="ko-KR" sz="2400" dirty="0" err="1">
                <a:latin typeface="Calibri" panose="020F0502020204030204" pitchFamily="34" charset="0"/>
                <a:cs typeface="Consolas" panose="020B0609020204030204" pitchFamily="49" charset="0"/>
              </a:rPr>
              <a:t>tallerHeight</a:t>
            </a:r>
            <a:r>
              <a:rPr lang="en-US" altLang="ko-KR" sz="2400" dirty="0">
                <a:latin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altLang="ko-KR" sz="2400" dirty="0" err="1">
                <a:latin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altLang="ko-KR" sz="2400" dirty="0">
                <a:latin typeface="Calibri" panose="020F0502020204030204" pitchFamily="34" charset="0"/>
                <a:cs typeface="Consolas" panose="020B0609020204030204" pitchFamily="49" charset="0"/>
              </a:rPr>
              <a:t> a, </a:t>
            </a:r>
            <a:r>
              <a:rPr lang="en-US" altLang="ko-KR" sz="2400" dirty="0" err="1">
                <a:latin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altLang="ko-KR" sz="2400" dirty="0">
                <a:latin typeface="Calibri" panose="020F0502020204030204" pitchFamily="34" charset="0"/>
                <a:cs typeface="Consolas" panose="020B0609020204030204" pitchFamily="49" charset="0"/>
              </a:rPr>
              <a:t> b</a:t>
            </a:r>
            <a:r>
              <a:rPr lang="en-US" altLang="ko-KR" sz="2400" dirty="0" smtClean="0">
                <a:latin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Consolas" panose="020B0609020204030204" pitchFamily="49" charset="0"/>
              </a:rPr>
              <a:t>a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Consolas" panose="020B0609020204030204" pitchFamily="49" charset="0"/>
              </a:rPr>
              <a:t>b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중에서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값을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리턴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36071232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78" y="458178"/>
            <a:ext cx="8992727" cy="3788145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190541" y="4717957"/>
            <a:ext cx="8686800" cy="13542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>
                <a:cs typeface="Consolas" panose="020B0609020204030204" pitchFamily="49" charset="0"/>
              </a:rPr>
              <a:t>balance() </a:t>
            </a:r>
            <a:r>
              <a:rPr lang="ko-KR" altLang="ko-KR" sz="2400" dirty="0" err="1" smtClean="0">
                <a:latin typeface="Calibri" panose="020F0502020204030204" pitchFamily="34" charset="0"/>
                <a:cs typeface="Consolas" panose="020B0609020204030204" pitchFamily="49" charset="0"/>
              </a:rPr>
              <a:t>메소드</a:t>
            </a:r>
            <a:r>
              <a:rPr lang="en-US" altLang="ko-KR" sz="2400" dirty="0" smtClean="0">
                <a:latin typeface="Calibri" panose="020F0502020204030204" pitchFamily="34" charset="0"/>
                <a:cs typeface="Consolas" panose="020B0609020204030204" pitchFamily="49" charset="0"/>
              </a:rPr>
              <a:t>: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불균형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발생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회전연산</a:t>
            </a:r>
            <a:r>
              <a:rPr lang="ko-KR" altLang="en-US" sz="2400" dirty="0" smtClean="0">
                <a:latin typeface="Calibri" panose="020F0502020204030204" pitchFamily="34" charset="0"/>
              </a:rPr>
              <a:t>으로</a:t>
            </a:r>
            <a:r>
              <a:rPr lang="ko-KR" altLang="ko-KR" sz="2400" dirty="0" smtClean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불균형</a:t>
            </a:r>
            <a:r>
              <a:rPr lang="ko-KR" altLang="ko-KR" sz="2400" dirty="0" smtClean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해소</a:t>
            </a:r>
            <a:endParaRPr lang="en-US" altLang="ko-KR" sz="2400" dirty="0" smtClean="0"/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현재</a:t>
            </a:r>
            <a:r>
              <a:rPr lang="ko-KR" altLang="ko-KR" sz="2400" dirty="0" smtClean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노드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en-US" altLang="ko-KR" sz="2400" dirty="0" smtClean="0">
                <a:cs typeface="Consolas" panose="020B0609020204030204" pitchFamily="49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</a:rPr>
              <a:t>이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부모노드와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재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연결되기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바로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직전에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en-US" altLang="ko-KR" sz="2400" dirty="0">
                <a:cs typeface="Consolas" panose="020B0609020204030204" pitchFamily="49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</a:rPr>
              <a:t>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불균형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여부를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검사하고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적절한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회전연산</a:t>
            </a:r>
            <a:r>
              <a:rPr lang="ko-KR" altLang="en-US" sz="2400" dirty="0" smtClean="0">
                <a:latin typeface="Calibri" panose="020F0502020204030204" pitchFamily="34" charset="0"/>
              </a:rPr>
              <a:t>으로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불균형을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해결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352999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07855" y="603178"/>
            <a:ext cx="8629650" cy="5386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bf(n</a:t>
            </a:r>
            <a:r>
              <a:rPr lang="en-US" altLang="ko-KR" sz="2400" dirty="0"/>
              <a:t>) &gt; </a:t>
            </a:r>
            <a:r>
              <a:rPr lang="en-US" altLang="ko-KR" sz="2400" dirty="0" smtClean="0"/>
              <a:t>1: </a:t>
            </a:r>
            <a:r>
              <a:rPr lang="ko-KR" altLang="ko-KR" sz="2400" dirty="0" smtClean="0"/>
              <a:t>노드</a:t>
            </a:r>
            <a:r>
              <a:rPr lang="en-US" altLang="ko-KR" sz="2400" dirty="0" smtClean="0"/>
              <a:t> </a:t>
            </a:r>
            <a:r>
              <a:rPr lang="en-US" altLang="ko-KR" sz="2400" dirty="0"/>
              <a:t>n</a:t>
            </a:r>
            <a:r>
              <a:rPr lang="ko-KR" altLang="ko-KR" sz="2400" dirty="0"/>
              <a:t>의 왼쪽 </a:t>
            </a:r>
            <a:r>
              <a:rPr lang="ko-KR" altLang="ko-KR" sz="2400" dirty="0" err="1"/>
              <a:t>서브트리가</a:t>
            </a:r>
            <a:r>
              <a:rPr lang="ko-KR" altLang="ko-KR" sz="2400" dirty="0"/>
              <a:t> 오른쪽 서브트리보다 높고</a:t>
            </a:r>
            <a:r>
              <a:rPr lang="en-US" altLang="ko-KR" sz="2400" dirty="0"/>
              <a:t>, </a:t>
            </a:r>
            <a:r>
              <a:rPr lang="ko-KR" altLang="ko-KR" sz="2400" dirty="0"/>
              <a:t>그 차이가</a:t>
            </a:r>
            <a:r>
              <a:rPr lang="en-US" altLang="ko-KR" sz="2400" dirty="0"/>
              <a:t> 1</a:t>
            </a:r>
            <a:r>
              <a:rPr lang="ko-KR" altLang="ko-KR" sz="2400" dirty="0"/>
              <a:t>보다 </a:t>
            </a:r>
            <a:r>
              <a:rPr lang="ko-KR" altLang="en-US" sz="2400" dirty="0"/>
              <a:t>크</a:t>
            </a:r>
            <a:r>
              <a:rPr lang="ko-KR" altLang="en-US" sz="2400" dirty="0" smtClean="0"/>
              <a:t>므로</a:t>
            </a:r>
            <a:r>
              <a:rPr lang="en-US" altLang="ko-KR" sz="2400" dirty="0" smtClean="0"/>
              <a:t> (line </a:t>
            </a:r>
            <a:r>
              <a:rPr lang="en-US" altLang="ko-KR" sz="2400" dirty="0"/>
              <a:t>02) </a:t>
            </a:r>
            <a:r>
              <a:rPr lang="ko-KR" altLang="ko-KR" sz="2400" dirty="0" smtClean="0"/>
              <a:t>불균형 발생</a:t>
            </a:r>
            <a:endParaRPr lang="en-US" altLang="ko-KR" sz="2400" dirty="0" smtClean="0"/>
          </a:p>
          <a:p>
            <a:pPr marL="800100" lvl="1" indent="-342900">
              <a:spcAft>
                <a:spcPts val="600"/>
              </a:spcAft>
              <a:buFontTx/>
              <a:buChar char="-"/>
            </a:pPr>
            <a:r>
              <a:rPr lang="en-US" altLang="ko-KR" sz="2400" dirty="0" smtClean="0"/>
              <a:t>bf(</a:t>
            </a:r>
            <a:r>
              <a:rPr lang="en-US" altLang="ko-KR" sz="2400" dirty="0" err="1" smtClean="0"/>
              <a:t>n.left</a:t>
            </a:r>
            <a:r>
              <a:rPr lang="en-US" altLang="ko-KR" sz="2400" dirty="0"/>
              <a:t>)</a:t>
            </a:r>
            <a:r>
              <a:rPr lang="ko-KR" altLang="ko-KR" sz="2400" dirty="0"/>
              <a:t>가 </a:t>
            </a:r>
            <a:r>
              <a:rPr lang="ko-KR" altLang="ko-KR" sz="2400" dirty="0" smtClean="0"/>
              <a:t>음수</a:t>
            </a:r>
            <a:r>
              <a:rPr lang="en-US" altLang="ko-KR" sz="2400" dirty="0" smtClean="0"/>
              <a:t>: </a:t>
            </a:r>
            <a:r>
              <a:rPr lang="en-US" altLang="ko-KR" sz="2400" dirty="0" err="1"/>
              <a:t>n.left</a:t>
            </a:r>
            <a:r>
              <a:rPr lang="ko-KR" altLang="ko-KR" sz="2400" dirty="0"/>
              <a:t>의 오른쪽 </a:t>
            </a:r>
            <a:r>
              <a:rPr lang="ko-KR" altLang="ko-KR" sz="2000" dirty="0" err="1"/>
              <a:t>서브트리</a:t>
            </a:r>
            <a:r>
              <a:rPr lang="ko-KR" altLang="ko-KR" sz="2400" dirty="0" err="1"/>
              <a:t>가</a:t>
            </a:r>
            <a:r>
              <a:rPr lang="ko-KR" altLang="ko-KR" sz="2400" dirty="0"/>
              <a:t> 왼쪽 </a:t>
            </a:r>
            <a:r>
              <a:rPr lang="ko-KR" altLang="ko-KR" sz="2000" dirty="0"/>
              <a:t>서브트리</a:t>
            </a:r>
            <a:r>
              <a:rPr lang="ko-KR" altLang="ko-KR" sz="2400" dirty="0"/>
              <a:t>보다 </a:t>
            </a:r>
            <a:r>
              <a:rPr lang="ko-KR" altLang="ko-KR" sz="2400" dirty="0" smtClean="0"/>
              <a:t>높</a:t>
            </a:r>
            <a:r>
              <a:rPr lang="ko-KR" altLang="en-US" sz="2400" dirty="0" smtClean="0"/>
              <a:t>아서 불균형 발생됨</a:t>
            </a:r>
            <a:r>
              <a:rPr lang="en-US" altLang="ko-KR" sz="2400" dirty="0" smtClean="0"/>
              <a:t>(</a:t>
            </a:r>
            <a:r>
              <a:rPr lang="en-US" altLang="ko-KR" sz="2400" dirty="0"/>
              <a:t>line </a:t>
            </a:r>
            <a:r>
              <a:rPr lang="en-US" altLang="ko-KR" sz="2400" dirty="0" smtClean="0"/>
              <a:t>03)</a:t>
            </a:r>
            <a:endParaRPr lang="en-US" altLang="ko-KR" sz="2400" dirty="0"/>
          </a:p>
          <a:p>
            <a:pPr marL="800100" lvl="1" indent="-342900">
              <a:spcAft>
                <a:spcPts val="1800"/>
              </a:spcAft>
              <a:buFontTx/>
              <a:buChar char="-"/>
            </a:pPr>
            <a:r>
              <a:rPr lang="en-US" altLang="ko-KR" sz="2400" dirty="0" smtClean="0"/>
              <a:t>Line 04: </a:t>
            </a:r>
            <a:r>
              <a:rPr lang="en-US" altLang="ko-KR" sz="2400" dirty="0" err="1" smtClean="0"/>
              <a:t>rotateLeft</a:t>
            </a:r>
            <a:r>
              <a:rPr lang="en-US" altLang="ko-KR" sz="2400" dirty="0" smtClean="0"/>
              <a:t>(</a:t>
            </a:r>
            <a:r>
              <a:rPr lang="en-US" altLang="ko-KR" sz="2400" dirty="0" err="1" smtClean="0"/>
              <a:t>n.left</a:t>
            </a:r>
            <a:r>
              <a:rPr lang="en-US" altLang="ko-KR" sz="2400" dirty="0" smtClean="0"/>
              <a:t>)</a:t>
            </a:r>
            <a:r>
              <a:rPr lang="ko-KR" altLang="ko-KR" sz="2400" dirty="0" smtClean="0"/>
              <a:t> 수행</a:t>
            </a:r>
            <a:endParaRPr lang="en-US" altLang="ko-KR" sz="2400" dirty="0" smtClean="0"/>
          </a:p>
          <a:p>
            <a:pPr marL="800100" lvl="1" indent="-342900">
              <a:spcAft>
                <a:spcPts val="1800"/>
              </a:spcAft>
              <a:buFontTx/>
              <a:buChar char="-"/>
            </a:pPr>
            <a:r>
              <a:rPr lang="en-US" altLang="ko-KR" sz="2400" dirty="0"/>
              <a:t>L</a:t>
            </a:r>
            <a:r>
              <a:rPr lang="en-US" altLang="ko-KR" sz="2400" dirty="0" smtClean="0"/>
              <a:t>ine </a:t>
            </a:r>
            <a:r>
              <a:rPr lang="en-US" altLang="ko-KR" sz="2400" dirty="0"/>
              <a:t>06</a:t>
            </a:r>
            <a:r>
              <a:rPr lang="ko-KR" altLang="ko-KR" sz="2400" dirty="0" smtClean="0"/>
              <a:t>에서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rotateRight</a:t>
            </a:r>
            <a:r>
              <a:rPr lang="en-US" altLang="ko-KR" sz="2400" dirty="0" smtClean="0"/>
              <a:t>(n)</a:t>
            </a:r>
            <a:r>
              <a:rPr lang="ko-KR" altLang="ko-KR" sz="2400" dirty="0" smtClean="0"/>
              <a:t> 수행</a:t>
            </a:r>
            <a:r>
              <a:rPr lang="en-US" altLang="ko-KR" sz="2400" dirty="0" smtClean="0">
                <a:solidFill>
                  <a:srgbClr val="FF0000"/>
                </a:solidFill>
              </a:rPr>
              <a:t> [LR-</a:t>
            </a:r>
            <a:r>
              <a:rPr lang="ko-KR" altLang="ko-KR" sz="2400" dirty="0" smtClean="0">
                <a:solidFill>
                  <a:srgbClr val="FF0000"/>
                </a:solidFill>
              </a:rPr>
              <a:t>회전</a:t>
            </a:r>
            <a:r>
              <a:rPr lang="en-US" altLang="ko-KR" sz="2400" dirty="0" smtClean="0">
                <a:solidFill>
                  <a:srgbClr val="FF0000"/>
                </a:solidFill>
              </a:rPr>
              <a:t>]</a:t>
            </a:r>
          </a:p>
          <a:p>
            <a:pPr marL="800100" lvl="1" indent="-342900">
              <a:spcAft>
                <a:spcPts val="1800"/>
              </a:spcAft>
              <a:buFontTx/>
              <a:buChar char="-"/>
            </a:pPr>
            <a:r>
              <a:rPr lang="en-US" altLang="ko-KR" sz="2400" dirty="0" smtClean="0"/>
              <a:t>bf(</a:t>
            </a:r>
            <a:r>
              <a:rPr lang="en-US" altLang="ko-KR" sz="2400" dirty="0" err="1" smtClean="0"/>
              <a:t>n.left</a:t>
            </a:r>
            <a:r>
              <a:rPr lang="en-US" altLang="ko-KR" sz="2400" dirty="0"/>
              <a:t>)</a:t>
            </a:r>
            <a:r>
              <a:rPr lang="ko-KR" altLang="ko-KR" sz="2400" dirty="0"/>
              <a:t>가 음수가 </a:t>
            </a:r>
            <a:r>
              <a:rPr lang="ko-KR" altLang="ko-KR" sz="2400" dirty="0" smtClean="0"/>
              <a:t>아</a:t>
            </a:r>
            <a:r>
              <a:rPr lang="ko-KR" altLang="en-US" sz="2400" dirty="0"/>
              <a:t>닌</a:t>
            </a:r>
            <a:r>
              <a:rPr lang="ko-KR" altLang="en-US" sz="2400" dirty="0" smtClean="0"/>
              <a:t> 경우</a:t>
            </a:r>
            <a:r>
              <a:rPr lang="en-US" altLang="ko-KR" sz="2400" dirty="0" smtClean="0"/>
              <a:t>: </a:t>
            </a:r>
            <a:r>
              <a:rPr lang="en-US" altLang="ko-KR" sz="2400" dirty="0"/>
              <a:t>line 06</a:t>
            </a:r>
            <a:r>
              <a:rPr lang="ko-KR" altLang="ko-KR" sz="2400" dirty="0"/>
              <a:t>에서</a:t>
            </a:r>
            <a:r>
              <a:rPr lang="ko-KR" altLang="ko-KR" sz="2400" dirty="0">
                <a:solidFill>
                  <a:srgbClr val="FF0000"/>
                </a:solidFill>
              </a:rPr>
              <a:t> </a:t>
            </a:r>
            <a:r>
              <a:rPr lang="en-US" altLang="ko-KR" sz="2400" dirty="0" smtClean="0">
                <a:solidFill>
                  <a:srgbClr val="FF0000"/>
                </a:solidFill>
              </a:rPr>
              <a:t>[LL-</a:t>
            </a:r>
            <a:r>
              <a:rPr lang="ko-KR" altLang="ko-KR" sz="2400" dirty="0" smtClean="0">
                <a:solidFill>
                  <a:srgbClr val="FF0000"/>
                </a:solidFill>
              </a:rPr>
              <a:t>회전</a:t>
            </a:r>
            <a:r>
              <a:rPr lang="en-US" altLang="ko-KR" sz="2400" dirty="0" smtClean="0">
                <a:solidFill>
                  <a:srgbClr val="FF0000"/>
                </a:solidFill>
              </a:rPr>
              <a:t>]</a:t>
            </a:r>
            <a:endParaRPr lang="ko-KR" altLang="ko-KR" sz="2400" dirty="0">
              <a:solidFill>
                <a:srgbClr val="FF0000"/>
              </a:solidFill>
            </a:endParaRP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RR-</a:t>
            </a:r>
            <a:r>
              <a:rPr lang="ko-KR" altLang="ko-KR" sz="2400" dirty="0"/>
              <a:t>회전과 </a:t>
            </a:r>
            <a:r>
              <a:rPr lang="en-US" altLang="ko-KR" sz="2400" dirty="0"/>
              <a:t>RL-</a:t>
            </a:r>
            <a:r>
              <a:rPr lang="ko-KR" altLang="ko-KR" sz="2400" dirty="0"/>
              <a:t>회전도 </a:t>
            </a:r>
            <a:r>
              <a:rPr lang="en-US" altLang="ko-KR" sz="2400" dirty="0"/>
              <a:t>line 08</a:t>
            </a:r>
            <a:r>
              <a:rPr lang="ko-KR" altLang="ko-KR" sz="2400" dirty="0"/>
              <a:t>∼</a:t>
            </a:r>
            <a:r>
              <a:rPr lang="en-US" altLang="ko-KR" sz="2400" dirty="0"/>
              <a:t>13</a:t>
            </a:r>
            <a:r>
              <a:rPr lang="ko-KR" altLang="ko-KR" sz="2400" dirty="0"/>
              <a:t>에 따라 각각 수행되어 트리의 균형을 </a:t>
            </a:r>
            <a:r>
              <a:rPr lang="ko-KR" altLang="ko-KR" sz="2400" dirty="0" smtClean="0"/>
              <a:t>유지</a:t>
            </a:r>
            <a:endParaRPr lang="en-US" altLang="ko-KR" sz="2400" dirty="0" smtClean="0"/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[</a:t>
            </a:r>
            <a:r>
              <a:rPr lang="ko-KR" altLang="ko-KR" sz="2400" dirty="0" smtClean="0"/>
              <a:t>참고</a:t>
            </a:r>
            <a:r>
              <a:rPr lang="en-US" altLang="ko-KR" sz="2400" dirty="0" smtClean="0"/>
              <a:t>]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현재 노드 </a:t>
            </a:r>
            <a:r>
              <a:rPr lang="en-US" altLang="ko-KR" sz="2400" dirty="0"/>
              <a:t>n</a:t>
            </a:r>
            <a:r>
              <a:rPr lang="ko-KR" altLang="ko-KR" sz="2400" dirty="0"/>
              <a:t>의 균형이 유지되어 있으면</a:t>
            </a:r>
            <a:r>
              <a:rPr lang="en-US" altLang="ko-KR" sz="2400" dirty="0"/>
              <a:t>, </a:t>
            </a:r>
            <a:r>
              <a:rPr lang="en-US" altLang="ko-KR" sz="2400" dirty="0" smtClean="0"/>
              <a:t>if-</a:t>
            </a:r>
            <a:r>
              <a:rPr lang="ko-KR" altLang="ko-KR" sz="2400" dirty="0" smtClean="0"/>
              <a:t>와 </a:t>
            </a:r>
            <a:r>
              <a:rPr lang="en-US" altLang="ko-KR" sz="2400" dirty="0"/>
              <a:t>else </a:t>
            </a:r>
            <a:r>
              <a:rPr lang="en-US" altLang="ko-KR" sz="2400" dirty="0" smtClean="0"/>
              <a:t>if- </a:t>
            </a:r>
            <a:r>
              <a:rPr lang="ko-KR" altLang="ko-KR" sz="2400" dirty="0"/>
              <a:t>문을 건너 뛰고 </a:t>
            </a:r>
            <a:r>
              <a:rPr lang="en-US" altLang="ko-KR" sz="2400" dirty="0" smtClean="0"/>
              <a:t>line </a:t>
            </a:r>
            <a:r>
              <a:rPr lang="en-US" altLang="ko-KR" sz="2400" dirty="0"/>
              <a:t>14</a:t>
            </a:r>
            <a:r>
              <a:rPr lang="ko-KR" altLang="ko-KR" sz="2400" dirty="0"/>
              <a:t>에서 노드 </a:t>
            </a:r>
            <a:r>
              <a:rPr lang="en-US" altLang="ko-KR" sz="2400" dirty="0"/>
              <a:t>n</a:t>
            </a:r>
            <a:r>
              <a:rPr lang="ko-KR" altLang="ko-KR" sz="2400" dirty="0"/>
              <a:t>의 레퍼런스를 </a:t>
            </a:r>
            <a:r>
              <a:rPr lang="ko-KR" altLang="ko-KR" sz="2400" dirty="0" smtClean="0"/>
              <a:t>리턴</a:t>
            </a:r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2669778925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04" y="2820163"/>
            <a:ext cx="4840343" cy="140904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381125" y="566024"/>
            <a:ext cx="8629650" cy="46166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altLang="ko-KR" sz="2400" dirty="0">
                <a:latin typeface="Calibri" panose="020F0502020204030204" pitchFamily="34" charset="0"/>
                <a:cs typeface="Consolas" panose="020B0609020204030204" pitchFamily="49" charset="0"/>
              </a:rPr>
              <a:t>bf(n</a:t>
            </a:r>
            <a:r>
              <a:rPr lang="en-US" altLang="ko-KR" sz="2400" dirty="0" smtClean="0">
                <a:latin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: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Consolas" panose="020B0609020204030204" pitchFamily="49" charset="0"/>
              </a:rPr>
              <a:t>n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ko-KR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높이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 – (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높이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리턴</a:t>
            </a:r>
            <a:endParaRPr lang="ko-KR" altLang="en-US" sz="2400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204" y="4693570"/>
            <a:ext cx="6216485" cy="123824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04" y="1346155"/>
            <a:ext cx="7172325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13178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94569" y="738416"/>
            <a:ext cx="817323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95350" indent="-895350"/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30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, 40, 100, 20, 10, 60, 70, 120, 110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en-US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순차적으로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endParaRPr lang="ko-KR" altLang="en-US" sz="2400" dirty="0"/>
          </a:p>
        </p:txBody>
      </p:sp>
      <p:pic>
        <p:nvPicPr>
          <p:cNvPr id="5" name="그림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779" y="2096967"/>
            <a:ext cx="8370122" cy="1898836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그림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604" y="4268435"/>
            <a:ext cx="8245297" cy="249562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7764466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34" y="568844"/>
            <a:ext cx="9031266" cy="2625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그림 2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306" y="3467744"/>
            <a:ext cx="6739003" cy="28579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5422743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5.2.3 </a:t>
            </a:r>
            <a:r>
              <a:rPr lang="ko-KR" altLang="ko-KR" dirty="0"/>
              <a:t>삭제 </a:t>
            </a:r>
            <a:r>
              <a:rPr lang="ko-KR" altLang="ko-KR" dirty="0" smtClean="0"/>
              <a:t>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/>
              <a:t>AVL</a:t>
            </a:r>
            <a:r>
              <a:rPr lang="ko-KR" altLang="ko-KR" sz="2400" dirty="0"/>
              <a:t>트리에서의 삭제는 </a:t>
            </a:r>
            <a:r>
              <a:rPr lang="en-US" altLang="ko-KR" sz="2400" dirty="0"/>
              <a:t>2</a:t>
            </a:r>
            <a:r>
              <a:rPr lang="ko-KR" altLang="ko-KR" sz="2400" dirty="0"/>
              <a:t>단계로 </a:t>
            </a:r>
            <a:r>
              <a:rPr lang="ko-KR" altLang="ko-KR" sz="2400" dirty="0" smtClean="0"/>
              <a:t>진행</a:t>
            </a:r>
            <a:endParaRPr lang="en-US" altLang="ko-KR" sz="2400" dirty="0" smtClean="0"/>
          </a:p>
          <a:p>
            <a:pPr>
              <a:lnSpc>
                <a:spcPct val="150000"/>
              </a:lnSpc>
            </a:pPr>
            <a:r>
              <a:rPr lang="en-US" altLang="ko-KR" sz="2400" dirty="0" smtClean="0"/>
              <a:t>[1</a:t>
            </a:r>
            <a:r>
              <a:rPr lang="ko-KR" altLang="ko-KR" sz="2400" dirty="0" smtClean="0"/>
              <a:t>단계</a:t>
            </a:r>
            <a:r>
              <a:rPr lang="en-US" altLang="ko-KR" sz="2400" dirty="0" smtClean="0"/>
              <a:t>]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이진탐색트리에서와 동일한 삭제 </a:t>
            </a:r>
            <a:r>
              <a:rPr lang="ko-KR" altLang="ko-KR" sz="2400" dirty="0" smtClean="0"/>
              <a:t>연산 수행</a:t>
            </a:r>
            <a:endParaRPr lang="en-US" altLang="ko-KR" sz="2400" dirty="0" smtClean="0"/>
          </a:p>
          <a:p>
            <a:pPr>
              <a:lnSpc>
                <a:spcPct val="150000"/>
              </a:lnSpc>
            </a:pPr>
            <a:r>
              <a:rPr lang="en-US" altLang="ko-KR" sz="2400" dirty="0" smtClean="0"/>
              <a:t>[2</a:t>
            </a:r>
            <a:r>
              <a:rPr lang="ko-KR" altLang="ko-KR" sz="2400" dirty="0" smtClean="0"/>
              <a:t>단계</a:t>
            </a:r>
            <a:r>
              <a:rPr lang="en-US" altLang="ko-KR" sz="2400" dirty="0" smtClean="0"/>
              <a:t>]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삭제된 </a:t>
            </a:r>
            <a:r>
              <a:rPr lang="ko-KR" altLang="ko-KR" sz="2400" dirty="0" err="1"/>
              <a:t>노드로부터</a:t>
            </a:r>
            <a:r>
              <a:rPr lang="ko-KR" altLang="ko-KR" sz="2400" dirty="0"/>
              <a:t> </a:t>
            </a:r>
            <a:r>
              <a:rPr lang="ko-KR" altLang="ko-KR" sz="2400" dirty="0" err="1"/>
              <a:t>루트노드</a:t>
            </a:r>
            <a:r>
              <a:rPr lang="ko-KR" altLang="ko-KR" sz="2400" dirty="0"/>
              <a:t> 방향으로 거슬러 올라가며 불균형이 발생한 경우 적절한 </a:t>
            </a:r>
            <a:r>
              <a:rPr lang="ko-KR" altLang="ko-KR" sz="2400" dirty="0" err="1" smtClean="0"/>
              <a:t>회전연산</a:t>
            </a:r>
            <a:r>
              <a:rPr lang="en-US" altLang="ko-KR" sz="2400" dirty="0" smtClean="0"/>
              <a:t> </a:t>
            </a:r>
            <a:r>
              <a:rPr lang="ko-KR" altLang="ko-KR" sz="2400" dirty="0" smtClean="0"/>
              <a:t>수행</a:t>
            </a:r>
            <a:endParaRPr lang="en-US" altLang="ko-KR" sz="2400" dirty="0" smtClean="0"/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ko-KR" altLang="ko-KR" sz="2300" dirty="0" err="1" smtClean="0"/>
              <a:t>회전연산</a:t>
            </a:r>
            <a:r>
              <a:rPr lang="ko-KR" altLang="ko-KR" sz="2300" dirty="0" smtClean="0"/>
              <a:t> </a:t>
            </a:r>
            <a:r>
              <a:rPr lang="ko-KR" altLang="ko-KR" sz="2300" dirty="0"/>
              <a:t>수행 후에 부모노드에서 불균형이 발생할 수 있고</a:t>
            </a:r>
            <a:r>
              <a:rPr lang="en-US" altLang="ko-KR" sz="2300" dirty="0"/>
              <a:t>, </a:t>
            </a:r>
            <a:r>
              <a:rPr lang="ko-KR" altLang="ko-KR" sz="2300" dirty="0"/>
              <a:t>이러한 일이 반복되어 루트노드에서 </a:t>
            </a:r>
            <a:r>
              <a:rPr lang="ko-KR" altLang="ko-KR" sz="2300" dirty="0" err="1"/>
              <a:t>회전연산을</a:t>
            </a:r>
            <a:r>
              <a:rPr lang="ko-KR" altLang="ko-KR" sz="2300" dirty="0"/>
              <a:t> 수행해야 하는 경우도 </a:t>
            </a:r>
            <a:r>
              <a:rPr lang="ko-KR" altLang="ko-KR" sz="2300" dirty="0" smtClean="0"/>
              <a:t>발생</a:t>
            </a:r>
            <a:endParaRPr lang="en-US" altLang="ko-KR" sz="2300" dirty="0" smtClean="0"/>
          </a:p>
        </p:txBody>
      </p:sp>
    </p:spTree>
    <p:extLst>
      <p:ext uri="{BB962C8B-B14F-4D97-AF65-F5344CB8AC3E}">
        <p14:creationId xmlns:p14="http://schemas.microsoft.com/office/powerpoint/2010/main" val="38388768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20037" y="656841"/>
            <a:ext cx="812312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ko-KR" sz="2400" dirty="0"/>
              <a:t>이진탐색트리의 특징 중의 하나는 트리를 </a:t>
            </a:r>
            <a:r>
              <a:rPr lang="ko-KR" altLang="ko-KR" sz="2400" dirty="0" err="1"/>
              <a:t>중위순회</a:t>
            </a:r>
            <a:r>
              <a:rPr lang="en-US" altLang="ko-KR" sz="2400" dirty="0"/>
              <a:t>(</a:t>
            </a:r>
            <a:r>
              <a:rPr lang="en-US" altLang="ko-KR" sz="2400" dirty="0" err="1"/>
              <a:t>Inorder</a:t>
            </a:r>
            <a:r>
              <a:rPr lang="en-US" altLang="ko-KR" sz="2400" dirty="0"/>
              <a:t> Traversal)</a:t>
            </a:r>
            <a:r>
              <a:rPr lang="ko-KR" altLang="ko-KR" sz="2400" dirty="0"/>
              <a:t>하면 </a:t>
            </a:r>
            <a:r>
              <a:rPr lang="ko-KR" altLang="ko-KR" sz="2400" dirty="0" smtClean="0"/>
              <a:t>정렬</a:t>
            </a:r>
            <a:r>
              <a:rPr lang="ko-KR" altLang="en-US" sz="2400" dirty="0" smtClean="0"/>
              <a:t>되어</a:t>
            </a:r>
            <a:r>
              <a:rPr lang="ko-KR" altLang="ko-KR" sz="2400" dirty="0" smtClean="0"/>
              <a:t> 출력</a:t>
            </a:r>
            <a:endParaRPr lang="ko-KR" altLang="en-US" sz="32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4875" y="1885984"/>
            <a:ext cx="5993892" cy="45523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9248713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935589" y="4987780"/>
            <a:ext cx="806676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n-US" altLang="ko-KR" sz="2400" dirty="0"/>
              <a:t>(a) </a:t>
            </a:r>
            <a:r>
              <a:rPr lang="ko-KR" altLang="ko-KR" sz="2400" dirty="0">
                <a:latin typeface="Calibri" panose="020F0502020204030204" pitchFamily="34" charset="0"/>
              </a:rPr>
              <a:t>삭제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전</a:t>
            </a:r>
            <a:r>
              <a:rPr lang="en-US" altLang="ko-KR" sz="2400" dirty="0"/>
              <a:t>	</a:t>
            </a:r>
            <a:r>
              <a:rPr lang="en-US" altLang="ko-KR" sz="2400" dirty="0" smtClean="0"/>
              <a:t>       </a:t>
            </a:r>
            <a:r>
              <a:rPr lang="en-US" altLang="ko-KR" sz="2400" dirty="0"/>
              <a:t>(b) </a:t>
            </a:r>
            <a:r>
              <a:rPr lang="ko-KR" altLang="ko-KR" sz="2400" dirty="0">
                <a:latin typeface="Calibri" panose="020F0502020204030204" pitchFamily="34" charset="0"/>
              </a:rPr>
              <a:t>삭제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en-US" altLang="ko-KR" sz="2400" dirty="0" smtClean="0"/>
              <a:t>40</a:t>
            </a:r>
            <a:r>
              <a:rPr lang="ko-KR" altLang="ko-KR" sz="2400" dirty="0">
                <a:latin typeface="Calibri" panose="020F0502020204030204" pitchFamily="34" charset="0"/>
              </a:rPr>
              <a:t>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불균형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발생</a:t>
            </a:r>
            <a:endParaRPr lang="ko-KR" altLang="ko-KR" sz="2400" dirty="0"/>
          </a:p>
        </p:txBody>
      </p:sp>
      <p:sp>
        <p:nvSpPr>
          <p:cNvPr id="4" name="직사각형 3"/>
          <p:cNvSpPr/>
          <p:nvPr/>
        </p:nvSpPr>
        <p:spPr>
          <a:xfrm>
            <a:off x="2662067" y="419809"/>
            <a:ext cx="31646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4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30</a:t>
            </a:r>
            <a:r>
              <a:rPr lang="ko-KR" altLang="ko-KR" sz="24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가진</a:t>
            </a:r>
            <a:r>
              <a:rPr lang="ko-KR" altLang="ko-KR" sz="24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삭제</a:t>
            </a:r>
            <a:endParaRPr lang="ko-KR" altLang="en-US" sz="2400" dirty="0">
              <a:solidFill>
                <a:srgbClr val="C00000"/>
              </a:solidFill>
            </a:endParaRPr>
          </a:p>
        </p:txBody>
      </p:sp>
      <p:pic>
        <p:nvPicPr>
          <p:cNvPr id="7" name="그림 6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877961"/>
            <a:ext cx="7148052" cy="268420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60058573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461207" y="562471"/>
            <a:ext cx="7443928" cy="150230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494777" y="562471"/>
            <a:ext cx="8223337" cy="337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핵심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아이디어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US" altLang="ko-KR" sz="2400" dirty="0">
                <a:solidFill>
                  <a:srgbClr val="00B05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ko-KR" sz="2400" dirty="0" smtClean="0">
              <a:solidFill>
                <a:srgbClr val="00B050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1800"/>
              </a:spcAft>
            </a:pPr>
            <a:r>
              <a:rPr lang="ko-KR" altLang="ko-KR" sz="2400" dirty="0" smtClean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삭제</a:t>
            </a:r>
            <a:r>
              <a:rPr lang="ko-KR" altLang="ko-KR" sz="2400" dirty="0" smtClean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불균형이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발생하면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반대쪽에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삽입이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이루어져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불균형이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발생한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것으로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취급하자</a:t>
            </a:r>
            <a:r>
              <a:rPr lang="en-US" altLang="ko-KR" sz="2400" dirty="0" smtClean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ko-KR" sz="2400" dirty="0"/>
              <a:t>삭제된 노드의 </a:t>
            </a:r>
            <a:r>
              <a:rPr lang="ko-KR" altLang="ko-KR" sz="2400" dirty="0" err="1" smtClean="0"/>
              <a:t>부모노드</a:t>
            </a:r>
            <a:r>
              <a:rPr lang="en-US" altLang="ko-KR" sz="2400" dirty="0" smtClean="0"/>
              <a:t> = p=, </a:t>
            </a:r>
            <a:r>
              <a:rPr lang="en-US" altLang="ko-KR" sz="2400" dirty="0"/>
              <a:t>p</a:t>
            </a:r>
            <a:r>
              <a:rPr lang="ko-KR" altLang="ko-KR" sz="2400" dirty="0"/>
              <a:t>의 </a:t>
            </a:r>
            <a:r>
              <a:rPr lang="ko-KR" altLang="ko-KR" sz="2400" dirty="0" err="1" smtClean="0"/>
              <a:t>부모노드</a:t>
            </a:r>
            <a:r>
              <a:rPr lang="en-US" altLang="ko-KR" sz="2400" dirty="0" smtClean="0"/>
              <a:t> = </a:t>
            </a:r>
            <a:r>
              <a:rPr lang="en-US" altLang="ko-KR" sz="2400" dirty="0" err="1" smtClean="0"/>
              <a:t>gp</a:t>
            </a:r>
            <a:r>
              <a:rPr lang="en-US" altLang="ko-KR" sz="2400" dirty="0" smtClean="0"/>
              <a:t>, </a:t>
            </a:r>
            <a:r>
              <a:rPr lang="en-US" altLang="ko-KR" sz="2400" dirty="0"/>
              <a:t>p</a:t>
            </a:r>
            <a:r>
              <a:rPr lang="ko-KR" altLang="ko-KR" sz="2400" dirty="0"/>
              <a:t>의 </a:t>
            </a:r>
            <a:r>
              <a:rPr lang="ko-KR" altLang="ko-KR" sz="2400" dirty="0" err="1" smtClean="0"/>
              <a:t>형제노드</a:t>
            </a:r>
            <a:r>
              <a:rPr lang="en-US" altLang="ko-KR" sz="2400" dirty="0" smtClean="0"/>
              <a:t>= </a:t>
            </a:r>
            <a:r>
              <a:rPr lang="en-US" altLang="ko-KR" sz="2400" dirty="0"/>
              <a:t>s</a:t>
            </a:r>
            <a:r>
              <a:rPr lang="ko-KR" altLang="ko-KR" sz="2400" dirty="0"/>
              <a:t>라고 하면</a:t>
            </a:r>
            <a:r>
              <a:rPr lang="en-US" altLang="ko-KR" sz="2400" dirty="0"/>
              <a:t>, </a:t>
            </a:r>
            <a:endParaRPr lang="en-US" altLang="ko-KR" sz="2400" dirty="0" smtClean="0"/>
          </a:p>
          <a:p>
            <a:pPr marL="342900" indent="-34290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solidFill>
                  <a:srgbClr val="339933"/>
                </a:solidFill>
              </a:rPr>
              <a:t>s</a:t>
            </a:r>
            <a:r>
              <a:rPr lang="ko-KR" altLang="ko-KR" sz="2400" dirty="0">
                <a:solidFill>
                  <a:srgbClr val="339933"/>
                </a:solidFill>
              </a:rPr>
              <a:t>의 왼쪽과 오른쪽 </a:t>
            </a:r>
            <a:r>
              <a:rPr lang="ko-KR" altLang="ko-KR" sz="2400" dirty="0" err="1">
                <a:solidFill>
                  <a:srgbClr val="339933"/>
                </a:solidFill>
              </a:rPr>
              <a:t>서브트리</a:t>
            </a:r>
            <a:r>
              <a:rPr lang="ko-KR" altLang="ko-KR" sz="2400" dirty="0">
                <a:solidFill>
                  <a:srgbClr val="339933"/>
                </a:solidFill>
              </a:rPr>
              <a:t> 중에서 높은 </a:t>
            </a:r>
            <a:r>
              <a:rPr lang="ko-KR" altLang="ko-KR" sz="2400" dirty="0" err="1">
                <a:solidFill>
                  <a:srgbClr val="339933"/>
                </a:solidFill>
              </a:rPr>
              <a:t>서브트리에</a:t>
            </a:r>
            <a:r>
              <a:rPr lang="ko-KR" altLang="ko-KR" sz="2400" dirty="0">
                <a:solidFill>
                  <a:srgbClr val="339933"/>
                </a:solidFill>
              </a:rPr>
              <a:t> 마치 새 노드가 삽입된 것으로 </a:t>
            </a:r>
            <a:r>
              <a:rPr lang="ko-KR" altLang="ko-KR" sz="2400" dirty="0" smtClean="0">
                <a:solidFill>
                  <a:srgbClr val="339933"/>
                </a:solidFill>
              </a:rPr>
              <a:t>간주</a:t>
            </a:r>
            <a:r>
              <a:rPr lang="en-US" altLang="ko-KR" sz="2400" dirty="0" smtClean="0"/>
              <a:t> </a:t>
            </a:r>
            <a:endParaRPr lang="ko-KR" altLang="ko-KR" sz="24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777" y="4035423"/>
            <a:ext cx="8123130" cy="204750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620038" y="6263937"/>
            <a:ext cx="80980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 (a) LL-</a:t>
            </a:r>
            <a:r>
              <a:rPr lang="ko-KR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r>
              <a:rPr lang="en-US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	        (b) RR-</a:t>
            </a:r>
            <a:r>
              <a:rPr lang="ko-KR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r>
              <a:rPr lang="en-US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                      (c) LR-</a:t>
            </a:r>
            <a:r>
              <a:rPr lang="ko-KR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r>
              <a:rPr lang="en-US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                     (d) RL-</a:t>
            </a:r>
            <a:r>
              <a:rPr lang="ko-KR" altLang="ko-KR" dirty="0">
                <a:latin typeface="Calibri" panose="020F0502020204030204" pitchFamily="34" charset="0"/>
                <a:cs typeface="Times New Roman" panose="02020603050405020304" pitchFamily="18" charset="0"/>
              </a:rPr>
              <a:t>회전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1953843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796275" y="864389"/>
            <a:ext cx="252312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] </a:t>
            </a:r>
            <a:r>
              <a:rPr lang="en-US" altLang="ko-KR" sz="2400" dirty="0"/>
              <a:t>40</a:t>
            </a:r>
            <a:r>
              <a:rPr lang="ko-KR" altLang="ko-KR" sz="2400" dirty="0"/>
              <a:t>을 삭제</a:t>
            </a:r>
            <a:endParaRPr lang="ko-KR" altLang="en-US" sz="3200" dirty="0"/>
          </a:p>
        </p:txBody>
      </p:sp>
      <p:pic>
        <p:nvPicPr>
          <p:cNvPr id="5" name="그림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109" y="1809135"/>
            <a:ext cx="8160774" cy="333313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0469726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811406" y="4721693"/>
            <a:ext cx="77939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457200">
              <a:spcAft>
                <a:spcPts val="0"/>
              </a:spcAft>
            </a:pPr>
            <a:r>
              <a:rPr lang="en-US" altLang="ko-KR" sz="2400" dirty="0" smtClean="0"/>
              <a:t>LR-</a:t>
            </a:r>
            <a:r>
              <a:rPr lang="ko-KR" altLang="ko-KR" sz="2400" dirty="0">
                <a:latin typeface="Calibri" panose="020F0502020204030204" pitchFamily="34" charset="0"/>
              </a:rPr>
              <a:t>회전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후</a:t>
            </a:r>
            <a:r>
              <a:rPr lang="en-US" altLang="ko-KR" sz="2400" dirty="0"/>
              <a:t>	     		 </a:t>
            </a:r>
            <a:r>
              <a:rPr lang="en-US" altLang="ko-KR" sz="2400" dirty="0" smtClean="0"/>
              <a:t>      RL-</a:t>
            </a:r>
            <a:r>
              <a:rPr lang="ko-KR" altLang="ko-KR" sz="2400" dirty="0">
                <a:latin typeface="Calibri" panose="020F0502020204030204" pitchFamily="34" charset="0"/>
              </a:rPr>
              <a:t>회전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후</a:t>
            </a:r>
            <a:endParaRPr lang="ko-KR" altLang="ko-KR" sz="2400" dirty="0">
              <a:effectLst/>
            </a:endParaRPr>
          </a:p>
        </p:txBody>
      </p:sp>
      <p:pic>
        <p:nvPicPr>
          <p:cNvPr id="5" name="그림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697" y="951722"/>
            <a:ext cx="7292258" cy="32466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035653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 err="1" smtClean="0"/>
              <a:t>수행시간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ko-KR" sz="2400" dirty="0"/>
              <a:t>AVL</a:t>
            </a:r>
            <a:r>
              <a:rPr lang="ko-KR" altLang="ko-KR" sz="2400" dirty="0"/>
              <a:t>트리에서의 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연산은 공통적으로 루트노드부터 탐색을 시작하여 최악의 경우에 이파리노드까지 내려가고</a:t>
            </a:r>
            <a:r>
              <a:rPr lang="en-US" altLang="ko-KR" sz="2400" dirty="0"/>
              <a:t>, </a:t>
            </a:r>
            <a:r>
              <a:rPr lang="ko-KR" altLang="ko-KR" sz="2400" dirty="0"/>
              <a:t>삽입이나 삭제 연산은 다시 </a:t>
            </a:r>
            <a:r>
              <a:rPr lang="ko-KR" altLang="ko-KR" sz="2400" dirty="0" smtClean="0"/>
              <a:t>루트까지 </a:t>
            </a:r>
            <a:r>
              <a:rPr lang="ko-KR" altLang="ko-KR" sz="2400" dirty="0"/>
              <a:t>거슬러 </a:t>
            </a:r>
            <a:r>
              <a:rPr lang="ko-KR" altLang="ko-KR" sz="2400" dirty="0" smtClean="0"/>
              <a:t>올라가야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트리를 </a:t>
            </a:r>
            <a:r>
              <a:rPr lang="en-US" altLang="ko-KR" sz="2400" dirty="0" smtClean="0"/>
              <a:t>1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층 내려갈 때는 </a:t>
            </a:r>
            <a:r>
              <a:rPr lang="ko-KR" altLang="ko-KR" sz="2400" dirty="0" err="1" smtClean="0"/>
              <a:t>재귀호출하며</a:t>
            </a:r>
            <a:r>
              <a:rPr lang="en-US" altLang="ko-KR" sz="2400" dirty="0"/>
              <a:t>, </a:t>
            </a:r>
            <a:r>
              <a:rPr lang="en-US" altLang="ko-KR" sz="2400" dirty="0" smtClean="0"/>
              <a:t>1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층을 올라갈 때 불균형이 발생하면 적절한 </a:t>
            </a:r>
            <a:r>
              <a:rPr lang="ko-KR" altLang="ko-KR" sz="2400" dirty="0" err="1"/>
              <a:t>회전연산을</a:t>
            </a:r>
            <a:r>
              <a:rPr lang="ko-KR" altLang="ko-KR" sz="2400" dirty="0"/>
              <a:t> 수행하는데</a:t>
            </a:r>
            <a:r>
              <a:rPr lang="en-US" altLang="ko-KR" sz="2400" dirty="0"/>
              <a:t>, </a:t>
            </a:r>
            <a:r>
              <a:rPr lang="ko-KR" altLang="ko-KR" sz="2400" dirty="0"/>
              <a:t>이들 각각은 </a:t>
            </a:r>
            <a:r>
              <a:rPr lang="en-US" altLang="ko-KR" sz="2400" dirty="0">
                <a:solidFill>
                  <a:srgbClr val="3333FF"/>
                </a:solidFill>
              </a:rPr>
              <a:t>O(1) </a:t>
            </a:r>
            <a:r>
              <a:rPr lang="ko-KR" altLang="ko-KR" sz="2400" dirty="0">
                <a:solidFill>
                  <a:srgbClr val="3333FF"/>
                </a:solidFill>
              </a:rPr>
              <a:t>시간</a:t>
            </a:r>
            <a:r>
              <a:rPr lang="ko-KR" altLang="ko-KR" sz="2400" dirty="0"/>
              <a:t> 밖에 걸리지 </a:t>
            </a:r>
            <a:r>
              <a:rPr lang="ko-KR" altLang="ko-KR" sz="2400" dirty="0" smtClean="0"/>
              <a:t>않</a:t>
            </a:r>
            <a:r>
              <a:rPr lang="ko-KR" altLang="en-US" sz="2400" dirty="0" smtClean="0"/>
              <a:t>음</a:t>
            </a:r>
            <a:r>
              <a:rPr lang="en-US" altLang="ko-KR" sz="2400" dirty="0" smtClean="0"/>
              <a:t> </a:t>
            </a:r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연산의 </a:t>
            </a:r>
            <a:r>
              <a:rPr lang="ko-KR" altLang="ko-KR" sz="2400" dirty="0" err="1"/>
              <a:t>수행시간은</a:t>
            </a:r>
            <a:r>
              <a:rPr lang="ko-KR" altLang="ko-KR" sz="2400" dirty="0"/>
              <a:t> 각각</a:t>
            </a:r>
            <a:r>
              <a:rPr lang="en-US" altLang="ko-KR" sz="2400" dirty="0"/>
              <a:t> AVL</a:t>
            </a:r>
            <a:r>
              <a:rPr lang="ko-KR" altLang="ko-KR" sz="2400" dirty="0"/>
              <a:t>의 높이에 비례하므로 각 연산의 </a:t>
            </a:r>
            <a:r>
              <a:rPr lang="ko-KR" altLang="ko-KR" sz="2400" dirty="0" err="1"/>
              <a:t>수행시간은</a:t>
            </a:r>
            <a:r>
              <a:rPr lang="ko-KR" altLang="ko-KR" sz="2400" dirty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O(</a:t>
            </a:r>
            <a:r>
              <a:rPr lang="en-US" altLang="ko-KR" sz="2400" dirty="0" err="1">
                <a:solidFill>
                  <a:srgbClr val="3333FF"/>
                </a:solidFill>
              </a:rPr>
              <a:t>logN</a:t>
            </a:r>
            <a:r>
              <a:rPr lang="en-US" altLang="ko-KR" sz="2400" dirty="0" smtClean="0">
                <a:solidFill>
                  <a:srgbClr val="3333FF"/>
                </a:solidFill>
              </a:rPr>
              <a:t>)</a:t>
            </a:r>
            <a:endParaRPr lang="ko-KR" altLang="ko-KR" sz="24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5368098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57408" y="796767"/>
            <a:ext cx="7897660" cy="25391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다양한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실험결과에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따르면</a:t>
            </a:r>
            <a:r>
              <a:rPr lang="en-US" altLang="ko-KR" sz="2400" dirty="0"/>
              <a:t>, AVL</a:t>
            </a:r>
            <a:r>
              <a:rPr lang="ko-KR" altLang="ko-KR" sz="2400" dirty="0">
                <a:latin typeface="Calibri" panose="020F0502020204030204" pitchFamily="34" charset="0"/>
              </a:rPr>
              <a:t>트리는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거의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정렬된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데이터를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삽입한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후에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랜덤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순서로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데이터를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탐색하는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경우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가장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좋은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성능</a:t>
            </a:r>
            <a:r>
              <a:rPr lang="ko-KR" altLang="ko-KR" sz="2400" dirty="0">
                <a:latin typeface="Calibri" panose="020F0502020204030204" pitchFamily="34" charset="0"/>
              </a:rPr>
              <a:t>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보</a:t>
            </a:r>
            <a:r>
              <a:rPr lang="ko-KR" altLang="en-US" sz="2400" dirty="0" smtClean="0">
                <a:latin typeface="Calibri" panose="020F0502020204030204" pitchFamily="34" charset="0"/>
              </a:rPr>
              <a:t>임</a:t>
            </a:r>
            <a:endParaRPr lang="en-US" altLang="ko-KR" sz="2400" dirty="0" smtClean="0"/>
          </a:p>
          <a:p>
            <a:pPr marL="342900" indent="-342900" algn="just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이진탐색트리는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랜덤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순서의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데이터를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삽입한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후에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랜덤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순서로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데이터를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탐색하는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경우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가장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좋은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성능</a:t>
            </a:r>
            <a:r>
              <a:rPr lang="ko-KR" altLang="ko-KR" sz="2400" dirty="0">
                <a:latin typeface="Calibri" panose="020F0502020204030204" pitchFamily="34" charset="0"/>
              </a:rPr>
              <a:t>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보</a:t>
            </a:r>
            <a:r>
              <a:rPr lang="ko-KR" altLang="en-US" sz="2400" dirty="0" smtClean="0">
                <a:latin typeface="Calibri" panose="020F0502020204030204" pitchFamily="34" charset="0"/>
              </a:rPr>
              <a:t>임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51317649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5.3 </a:t>
            </a:r>
            <a:r>
              <a:rPr lang="en-US" altLang="ko-KR" dirty="0"/>
              <a:t>2-3</a:t>
            </a:r>
            <a:r>
              <a:rPr lang="ko-KR" altLang="ko-KR" dirty="0" smtClean="0"/>
              <a:t>트리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95663"/>
            <a:ext cx="8299040" cy="5096577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ko-KR" sz="2400" dirty="0"/>
              <a:t>2-3</a:t>
            </a:r>
            <a:r>
              <a:rPr lang="ko-KR" altLang="ko-KR" sz="2400" dirty="0"/>
              <a:t>트리는 </a:t>
            </a:r>
            <a:r>
              <a:rPr lang="ko-KR" altLang="ko-KR" sz="2400" dirty="0" err="1"/>
              <a:t>내부노드의</a:t>
            </a:r>
            <a:r>
              <a:rPr lang="ko-KR" altLang="ko-KR" sz="2400" dirty="0"/>
              <a:t> 차수가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2 </a:t>
            </a:r>
            <a:r>
              <a:rPr lang="ko-KR" altLang="ko-KR" sz="2000" dirty="0" smtClean="0"/>
              <a:t>또는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3</a:t>
            </a:r>
            <a:r>
              <a:rPr lang="ko-KR" altLang="ko-KR" sz="2400" dirty="0"/>
              <a:t>인 균형 </a:t>
            </a:r>
            <a:r>
              <a:rPr lang="ko-KR" altLang="ko-KR" sz="2400" dirty="0" err="1" smtClean="0"/>
              <a:t>탐색트리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차수가 </a:t>
            </a:r>
            <a:r>
              <a:rPr lang="en-US" altLang="ko-KR" sz="2400" dirty="0"/>
              <a:t>2</a:t>
            </a:r>
            <a:r>
              <a:rPr lang="ko-KR" altLang="ko-KR" sz="2400" dirty="0"/>
              <a:t>인 </a:t>
            </a:r>
            <a:r>
              <a:rPr lang="ko-KR" altLang="ko-KR" sz="2400" dirty="0" smtClean="0"/>
              <a:t>노드</a:t>
            </a:r>
            <a:r>
              <a:rPr lang="en-US" altLang="ko-KR" sz="2400" dirty="0" smtClean="0"/>
              <a:t> =</a:t>
            </a:r>
            <a:r>
              <a:rPr lang="ko-KR" altLang="ko-KR" sz="2400" dirty="0" smtClean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2-</a:t>
            </a:r>
            <a:r>
              <a:rPr lang="ko-KR" altLang="ko-KR" sz="2400" dirty="0" smtClean="0">
                <a:solidFill>
                  <a:srgbClr val="3333FF"/>
                </a:solidFill>
              </a:rPr>
              <a:t>노드</a:t>
            </a:r>
            <a:r>
              <a:rPr lang="en-US" altLang="ko-KR" sz="2400" dirty="0" smtClean="0"/>
              <a:t>, </a:t>
            </a:r>
            <a:r>
              <a:rPr lang="ko-KR" altLang="ko-KR" sz="2400" dirty="0"/>
              <a:t>차수가</a:t>
            </a:r>
            <a:r>
              <a:rPr lang="en-US" altLang="ko-KR" sz="2400" dirty="0"/>
              <a:t> 3</a:t>
            </a:r>
            <a:r>
              <a:rPr lang="ko-KR" altLang="ko-KR" sz="2400" dirty="0"/>
              <a:t>인 </a:t>
            </a:r>
            <a:r>
              <a:rPr lang="ko-KR" altLang="ko-KR" sz="2400" dirty="0" smtClean="0"/>
              <a:t>노드</a:t>
            </a:r>
            <a:r>
              <a:rPr lang="en-US" altLang="ko-KR" sz="2400" dirty="0" smtClean="0"/>
              <a:t> =</a:t>
            </a:r>
            <a:r>
              <a:rPr lang="ko-KR" altLang="ko-KR" sz="2400" dirty="0" smtClean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3-</a:t>
            </a:r>
            <a:r>
              <a:rPr lang="ko-KR" altLang="ko-KR" sz="2400" dirty="0" smtClean="0">
                <a:solidFill>
                  <a:srgbClr val="3333FF"/>
                </a:solidFill>
              </a:rPr>
              <a:t>노드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en-US" altLang="ko-KR" sz="2400" dirty="0" smtClean="0"/>
              <a:t> </a:t>
            </a:r>
            <a:r>
              <a:rPr lang="en-US" altLang="ko-KR" sz="2400" dirty="0"/>
              <a:t>2-</a:t>
            </a:r>
            <a:r>
              <a:rPr lang="ko-KR" altLang="ko-KR" sz="2400" dirty="0" smtClean="0"/>
              <a:t>노드</a:t>
            </a:r>
            <a:r>
              <a:rPr lang="en-US" altLang="ko-KR" sz="2400" dirty="0"/>
              <a:t>: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한 개의 키를 가지며</a:t>
            </a:r>
            <a:r>
              <a:rPr lang="en-US" altLang="ko-KR" sz="2400" dirty="0"/>
              <a:t>, 3-</a:t>
            </a:r>
            <a:r>
              <a:rPr lang="ko-KR" altLang="ko-KR" sz="2400" dirty="0"/>
              <a:t>노드는 두 개의 키를 </a:t>
            </a:r>
            <a:r>
              <a:rPr lang="ko-KR" altLang="ko-KR" sz="2400" dirty="0" smtClean="0"/>
              <a:t>가</a:t>
            </a:r>
            <a:r>
              <a:rPr lang="ko-KR" altLang="en-US" sz="2400" dirty="0" smtClean="0"/>
              <a:t>짐</a:t>
            </a:r>
            <a:r>
              <a:rPr lang="en-US" altLang="ko-KR" sz="2400" dirty="0" smtClean="0"/>
              <a:t> </a:t>
            </a:r>
          </a:p>
          <a:p>
            <a:pPr>
              <a:lnSpc>
                <a:spcPct val="120000"/>
              </a:lnSpc>
            </a:pPr>
            <a:r>
              <a:rPr lang="en-US" altLang="ko-KR" sz="2400" dirty="0" smtClean="0"/>
              <a:t>2-3</a:t>
            </a:r>
            <a:r>
              <a:rPr lang="ko-KR" altLang="ko-KR" sz="2400" dirty="0"/>
              <a:t>트리는 </a:t>
            </a:r>
            <a:r>
              <a:rPr lang="ko-KR" altLang="ko-KR" sz="2400" dirty="0" err="1" smtClean="0"/>
              <a:t>루트로부터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각 이파리노드까지 경로의 길이가 같고</a:t>
            </a:r>
            <a:r>
              <a:rPr lang="en-US" altLang="ko-KR" sz="2400" dirty="0"/>
              <a:t>, </a:t>
            </a:r>
            <a:r>
              <a:rPr lang="ko-KR" altLang="ko-KR" sz="2400" dirty="0">
                <a:solidFill>
                  <a:srgbClr val="3333FF"/>
                </a:solidFill>
              </a:rPr>
              <a:t>모든 이파리노드들이 동일한 층에</a:t>
            </a:r>
            <a:r>
              <a:rPr lang="ko-KR" altLang="ko-KR" sz="2400" dirty="0"/>
              <a:t> 있는 </a:t>
            </a:r>
            <a:r>
              <a:rPr lang="ko-KR" altLang="ko-KR" sz="2400" dirty="0">
                <a:solidFill>
                  <a:srgbClr val="FF0000"/>
                </a:solidFill>
              </a:rPr>
              <a:t>완전한 </a:t>
            </a:r>
            <a:r>
              <a:rPr lang="ko-KR" altLang="ko-KR" sz="2400" dirty="0" err="1" smtClean="0">
                <a:solidFill>
                  <a:srgbClr val="FF0000"/>
                </a:solidFill>
              </a:rPr>
              <a:t>균형트리</a:t>
            </a:r>
            <a:endParaRPr lang="en-US" altLang="ko-KR" sz="2400" dirty="0" smtClean="0">
              <a:solidFill>
                <a:srgbClr val="FF0000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ko-KR" sz="2400" dirty="0" smtClean="0"/>
              <a:t>2-3</a:t>
            </a:r>
            <a:r>
              <a:rPr lang="ko-KR" altLang="ko-KR" sz="2400" dirty="0"/>
              <a:t>트리가 </a:t>
            </a:r>
            <a:r>
              <a:rPr lang="en-US" altLang="ko-KR" sz="2400" dirty="0"/>
              <a:t>2-</a:t>
            </a:r>
            <a:r>
              <a:rPr lang="ko-KR" altLang="ko-KR" sz="2400" dirty="0"/>
              <a:t>노드들만으로 </a:t>
            </a:r>
            <a:r>
              <a:rPr lang="ko-KR" altLang="ko-KR" sz="2400" dirty="0" smtClean="0"/>
              <a:t>구성되</a:t>
            </a:r>
            <a:r>
              <a:rPr lang="ko-KR" altLang="en-US" sz="2400" dirty="0" smtClean="0"/>
              <a:t>면 </a:t>
            </a:r>
            <a:r>
              <a:rPr lang="ko-KR" altLang="ko-KR" sz="2400" dirty="0" smtClean="0"/>
              <a:t>포화이진트리와 </a:t>
            </a:r>
            <a:r>
              <a:rPr lang="ko-KR" altLang="ko-KR" sz="2400" dirty="0"/>
              <a:t>동일한 형태를 </a:t>
            </a:r>
            <a:r>
              <a:rPr lang="ko-KR" altLang="en-US" sz="2400" dirty="0" smtClean="0"/>
              <a:t>가짐</a:t>
            </a:r>
            <a:endParaRPr lang="ko-KR" altLang="ko-KR" sz="2400" dirty="0"/>
          </a:p>
        </p:txBody>
      </p:sp>
    </p:spTree>
    <p:extLst>
      <p:ext uri="{BB962C8B-B14F-4D97-AF65-F5344CB8AC3E}">
        <p14:creationId xmlns:p14="http://schemas.microsoft.com/office/powerpoint/2010/main" val="1644021394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536362" y="511277"/>
            <a:ext cx="7860386" cy="9720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657615" y="599916"/>
            <a:ext cx="794776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핵심</a:t>
            </a:r>
            <a:r>
              <a:rPr lang="ko-KR" altLang="ko-KR" sz="2400" dirty="0">
                <a:solidFill>
                  <a:srgbClr val="3333FF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아이디어</a:t>
            </a:r>
            <a:r>
              <a:rPr lang="en-US" altLang="ko-KR" sz="2400" dirty="0">
                <a:solidFill>
                  <a:srgbClr val="3333FF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]</a:t>
            </a:r>
            <a:r>
              <a:rPr lang="en-US" altLang="ko-KR" sz="2400" dirty="0">
                <a:solidFill>
                  <a:srgbClr val="00B05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2-3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트리는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이파리노드들이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동일한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층에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있어야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하므로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트리가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위로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자라나거나</a:t>
            </a:r>
            <a:r>
              <a:rPr lang="ko-KR" altLang="ko-KR" sz="2400" dirty="0">
                <a:solidFill>
                  <a:srgbClr val="007635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낮아진다</a:t>
            </a:r>
            <a:r>
              <a:rPr lang="en-US" altLang="ko-KR" sz="2400" dirty="0" smtClean="0">
                <a:solidFill>
                  <a:srgbClr val="007635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ko-KR" altLang="en-US" sz="2400" dirty="0">
              <a:solidFill>
                <a:srgbClr val="007635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657615" y="1535838"/>
            <a:ext cx="794776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2-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이라면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서브트리에는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보다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작은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키들이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서브트리에는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보다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키들이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3-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서브트리를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가지는데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왼쪽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서브트리에는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보다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작은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중간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서브트리에는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ea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보다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크고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보다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작은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오른쪽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서브트리에는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보다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큰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키들이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있다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.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그림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7847" y="4517967"/>
            <a:ext cx="5139534" cy="193199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164209908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69933" y="931700"/>
            <a:ext cx="8073025" cy="47705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2-3</a:t>
            </a:r>
            <a:r>
              <a:rPr lang="ko-KR" altLang="ko-KR" sz="2400" dirty="0">
                <a:latin typeface="Calibri" panose="020F0502020204030204" pitchFamily="34" charset="0"/>
              </a:rPr>
              <a:t>트리에서도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이진탐색트리에서의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중위순회와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유사한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방법으로</a:t>
            </a:r>
            <a:r>
              <a:rPr lang="ko-KR" altLang="ko-KR" sz="2400" dirty="0"/>
              <a:t> </a:t>
            </a:r>
            <a:r>
              <a:rPr lang="ko-KR" altLang="ko-KR" sz="2400" dirty="0" err="1" smtClean="0">
                <a:latin typeface="Calibri" panose="020F0502020204030204" pitchFamily="34" charset="0"/>
              </a:rPr>
              <a:t>중위순회</a:t>
            </a:r>
            <a:r>
              <a:rPr lang="en-US" altLang="ko-KR" sz="2400" dirty="0" smtClean="0">
                <a:latin typeface="Calibri" panose="020F0502020204030204" pitchFamily="34" charset="0"/>
              </a:rPr>
              <a:t> </a:t>
            </a:r>
            <a:r>
              <a:rPr lang="ko-KR" altLang="en-US" sz="2400" dirty="0" smtClean="0">
                <a:latin typeface="Calibri" panose="020F0502020204030204" pitchFamily="34" charset="0"/>
              </a:rPr>
              <a:t>수행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2-</a:t>
            </a:r>
            <a:r>
              <a:rPr lang="ko-KR" altLang="ko-KR" sz="2400" dirty="0">
                <a:latin typeface="Calibri" panose="020F0502020204030204" pitchFamily="34" charset="0"/>
              </a:rPr>
              <a:t>노드는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이진트리의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중위순회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방문과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동일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 smtClean="0"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</a:rPr>
              <a:t>과</a:t>
            </a:r>
            <a:r>
              <a:rPr lang="en-US" altLang="ko-KR" sz="2400" dirty="0">
                <a:cs typeface="Times New Roman" panose="02020603050405020304" pitchFamily="18" charset="0"/>
              </a:rPr>
              <a:t> k</a:t>
            </a:r>
            <a:r>
              <a:rPr lang="en-US" altLang="ko-KR" sz="2400" baseline="-25000" dirty="0"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가진</a:t>
            </a:r>
            <a:r>
              <a:rPr lang="ko-KR" altLang="ko-KR" sz="2400" dirty="0"/>
              <a:t> </a:t>
            </a:r>
            <a:r>
              <a:rPr lang="en-US" altLang="ko-KR" sz="2400" dirty="0"/>
              <a:t>3-</a:t>
            </a:r>
            <a:r>
              <a:rPr lang="ko-KR" altLang="ko-KR" sz="2400" dirty="0">
                <a:latin typeface="Calibri" panose="020F0502020204030204" pitchFamily="34" charset="0"/>
              </a:rPr>
              <a:t>노드에서는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먼저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왼쪽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서브트리에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모든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노드들을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방문한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후에</a:t>
            </a:r>
            <a:r>
              <a:rPr lang="ko-KR" altLang="ko-KR" sz="2400" dirty="0"/>
              <a:t> </a:t>
            </a:r>
            <a:r>
              <a:rPr lang="en-US" altLang="ko-KR" sz="2400" dirty="0">
                <a:latin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</a:rPr>
              <a:t>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방문하고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이후에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중간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서브트리에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모든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노드들을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방문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다음으로</a:t>
            </a:r>
            <a:r>
              <a:rPr lang="ko-KR" altLang="ko-KR" sz="2400" dirty="0" smtClean="0"/>
              <a:t> </a:t>
            </a:r>
            <a:r>
              <a:rPr lang="en-US" altLang="ko-KR" sz="2400" dirty="0">
                <a:latin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방문하고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마지막으로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오른쪽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서브트리에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모든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노드들을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방문한다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따라서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2-3</a:t>
            </a:r>
            <a:r>
              <a:rPr lang="ko-KR" altLang="ko-KR" sz="2400" dirty="0">
                <a:latin typeface="Calibri" panose="020F0502020204030204" pitchFamily="34" charset="0"/>
              </a:rPr>
              <a:t>트리에서</a:t>
            </a:r>
            <a:r>
              <a:rPr lang="ko-KR" altLang="ko-KR" sz="2400" dirty="0"/>
              <a:t> </a:t>
            </a:r>
            <a:r>
              <a:rPr lang="ko-KR" altLang="ko-KR" sz="2400" dirty="0" err="1">
                <a:solidFill>
                  <a:srgbClr val="3333FF"/>
                </a:solidFill>
                <a:latin typeface="Calibri" panose="020F0502020204030204" pitchFamily="34" charset="0"/>
              </a:rPr>
              <a:t>중위순회를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수행하면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키들이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정렬된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결과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얻</a:t>
            </a:r>
            <a:r>
              <a:rPr lang="ko-KR" altLang="en-US" sz="2400" dirty="0" smtClean="0">
                <a:latin typeface="Calibri" panose="020F0502020204030204" pitchFamily="34" charset="0"/>
              </a:rPr>
              <a:t>음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47970369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5.3.1 </a:t>
            </a:r>
            <a:r>
              <a:rPr lang="ko-KR" altLang="ko-KR" dirty="0"/>
              <a:t>탐색 </a:t>
            </a:r>
            <a:r>
              <a:rPr lang="ko-KR" altLang="ko-KR" dirty="0" smtClean="0"/>
              <a:t>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30000"/>
              </a:lnSpc>
            </a:pPr>
            <a:r>
              <a:rPr lang="ko-KR" altLang="ko-KR" sz="2400" dirty="0" smtClean="0"/>
              <a:t>루트노드에서 </a:t>
            </a:r>
            <a:r>
              <a:rPr lang="ko-KR" altLang="ko-KR" sz="2400" dirty="0"/>
              <a:t>시작하여 방문한 노드의 키들과 탐색하고자 하는 키를 비교하며</a:t>
            </a:r>
            <a:r>
              <a:rPr lang="en-US" altLang="ko-KR" sz="2400" dirty="0"/>
              <a:t> </a:t>
            </a:r>
            <a:r>
              <a:rPr lang="ko-KR" altLang="ko-KR" sz="2400" dirty="0" smtClean="0"/>
              <a:t>다음 </a:t>
            </a:r>
            <a:r>
              <a:rPr lang="ko-KR" altLang="ko-KR" sz="2400" dirty="0"/>
              <a:t>레벨의 노드를 </a:t>
            </a:r>
            <a:r>
              <a:rPr lang="ko-KR" altLang="ko-KR" sz="2400" dirty="0" smtClean="0"/>
              <a:t>탐색</a:t>
            </a:r>
            <a:endParaRPr lang="en-US" altLang="ko-KR" sz="2400" dirty="0" smtClean="0"/>
          </a:p>
          <a:p>
            <a:pPr>
              <a:lnSpc>
                <a:spcPct val="130000"/>
              </a:lnSpc>
            </a:pPr>
            <a:endParaRPr lang="en-US" altLang="ko-KR" sz="2400" dirty="0" smtClean="0"/>
          </a:p>
          <a:p>
            <a:pPr marL="0" indent="0">
              <a:buNone/>
            </a:pPr>
            <a:r>
              <a:rPr lang="en-US" altLang="ko-KR" sz="2400" dirty="0" smtClean="0"/>
              <a:t>[</a:t>
            </a:r>
            <a:r>
              <a:rPr lang="ko-KR" altLang="en-US" sz="2400" dirty="0" smtClean="0"/>
              <a:t>예제</a:t>
            </a:r>
            <a:r>
              <a:rPr lang="en-US" altLang="ko-KR" sz="2400" dirty="0" smtClean="0"/>
              <a:t>] 80 </a:t>
            </a:r>
            <a:r>
              <a:rPr lang="ko-KR" altLang="en-US" sz="2400" dirty="0" smtClean="0"/>
              <a:t>탐색</a:t>
            </a:r>
            <a:endParaRPr lang="ko-KR" altLang="en-US" sz="2400" dirty="0"/>
          </a:p>
        </p:txBody>
      </p:sp>
      <p:pic>
        <p:nvPicPr>
          <p:cNvPr id="4" name="그림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6387" y="3942735"/>
            <a:ext cx="5519938" cy="22441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217651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020212" y="697273"/>
            <a:ext cx="7602678" cy="243143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직사각형 1"/>
          <p:cNvSpPr/>
          <p:nvPr/>
        </p:nvSpPr>
        <p:spPr>
          <a:xfrm>
            <a:off x="645089" y="697273"/>
            <a:ext cx="8073025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>
                <a:solidFill>
                  <a:srgbClr val="3333FF"/>
                </a:solidFill>
              </a:rPr>
              <a:t>[</a:t>
            </a:r>
            <a:r>
              <a:rPr lang="ko-KR" altLang="ko-KR" sz="2400" dirty="0">
                <a:solidFill>
                  <a:srgbClr val="3333FF"/>
                </a:solidFill>
              </a:rPr>
              <a:t>정의</a:t>
            </a:r>
            <a:r>
              <a:rPr lang="en-US" altLang="ko-KR" sz="2400" dirty="0">
                <a:solidFill>
                  <a:srgbClr val="3333FF"/>
                </a:solidFill>
              </a:rPr>
              <a:t>]</a:t>
            </a:r>
            <a:r>
              <a:rPr lang="en-US" altLang="ko-KR" sz="2400" dirty="0">
                <a:solidFill>
                  <a:srgbClr val="00B050"/>
                </a:solidFill>
              </a:rPr>
              <a:t> </a:t>
            </a:r>
            <a:r>
              <a:rPr lang="ko-KR" altLang="ko-KR" sz="2400" dirty="0">
                <a:solidFill>
                  <a:srgbClr val="007635"/>
                </a:solidFill>
              </a:rPr>
              <a:t>이진탐색트리는 이진트리로서 각 노드가 다음과 같은 조건을 만족한다</a:t>
            </a:r>
            <a:r>
              <a:rPr lang="en-US" altLang="ko-KR" sz="2400" dirty="0">
                <a:solidFill>
                  <a:srgbClr val="007635"/>
                </a:solidFill>
              </a:rPr>
              <a:t>. </a:t>
            </a:r>
            <a:endParaRPr lang="en-US" altLang="ko-KR" sz="2400" dirty="0" smtClean="0">
              <a:solidFill>
                <a:srgbClr val="007635"/>
              </a:solidFill>
            </a:endParaRPr>
          </a:p>
          <a:p>
            <a:pPr marL="800100" lvl="1" indent="-342900">
              <a:buFontTx/>
              <a:buChar char="-"/>
            </a:pPr>
            <a:r>
              <a:rPr lang="ko-KR" altLang="ko-KR" sz="2400" dirty="0" smtClean="0">
                <a:solidFill>
                  <a:srgbClr val="007635"/>
                </a:solidFill>
              </a:rPr>
              <a:t>각 </a:t>
            </a:r>
            <a:r>
              <a:rPr lang="ko-KR" altLang="ko-KR" sz="2400" dirty="0">
                <a:solidFill>
                  <a:srgbClr val="007635"/>
                </a:solidFill>
              </a:rPr>
              <a:t>노드 </a:t>
            </a:r>
            <a:r>
              <a:rPr lang="en-US" altLang="ko-KR" sz="2400" dirty="0">
                <a:solidFill>
                  <a:srgbClr val="007635"/>
                </a:solidFill>
              </a:rPr>
              <a:t>n</a:t>
            </a:r>
            <a:r>
              <a:rPr lang="ko-KR" altLang="ko-KR" sz="2400" dirty="0">
                <a:solidFill>
                  <a:srgbClr val="007635"/>
                </a:solidFill>
              </a:rPr>
              <a:t>의 </a:t>
            </a:r>
            <a:r>
              <a:rPr lang="ko-KR" altLang="ko-KR" sz="2400" dirty="0" err="1">
                <a:solidFill>
                  <a:srgbClr val="007635"/>
                </a:solidFill>
              </a:rPr>
              <a:t>키값이</a:t>
            </a:r>
            <a:r>
              <a:rPr lang="ko-KR" altLang="ko-KR" sz="2400" dirty="0">
                <a:solidFill>
                  <a:srgbClr val="007635"/>
                </a:solidFill>
              </a:rPr>
              <a:t> </a:t>
            </a:r>
            <a:r>
              <a:rPr lang="en-US" altLang="ko-KR" sz="2400" dirty="0">
                <a:solidFill>
                  <a:srgbClr val="007635"/>
                </a:solidFill>
              </a:rPr>
              <a:t>n</a:t>
            </a:r>
            <a:r>
              <a:rPr lang="ko-KR" altLang="ko-KR" sz="2400" dirty="0">
                <a:solidFill>
                  <a:srgbClr val="007635"/>
                </a:solidFill>
              </a:rPr>
              <a:t>의 왼쪽 </a:t>
            </a:r>
            <a:r>
              <a:rPr lang="ko-KR" altLang="ko-KR" sz="2400" dirty="0" err="1">
                <a:solidFill>
                  <a:srgbClr val="007635"/>
                </a:solidFill>
              </a:rPr>
              <a:t>서브트리에</a:t>
            </a:r>
            <a:r>
              <a:rPr lang="ko-KR" altLang="ko-KR" sz="2400" dirty="0">
                <a:solidFill>
                  <a:srgbClr val="007635"/>
                </a:solidFill>
              </a:rPr>
              <a:t> 있는 노드들의 </a:t>
            </a:r>
            <a:r>
              <a:rPr lang="ko-KR" altLang="ko-KR" sz="2400" dirty="0" err="1">
                <a:solidFill>
                  <a:srgbClr val="007635"/>
                </a:solidFill>
              </a:rPr>
              <a:t>키값들보다</a:t>
            </a:r>
            <a:r>
              <a:rPr lang="ko-KR" altLang="ko-KR" sz="2400" dirty="0">
                <a:solidFill>
                  <a:srgbClr val="007635"/>
                </a:solidFill>
              </a:rPr>
              <a:t> 크고</a:t>
            </a:r>
            <a:r>
              <a:rPr lang="en-US" altLang="ko-KR" sz="2400" dirty="0">
                <a:solidFill>
                  <a:srgbClr val="007635"/>
                </a:solidFill>
              </a:rPr>
              <a:t>, n</a:t>
            </a:r>
            <a:r>
              <a:rPr lang="ko-KR" altLang="ko-KR" sz="2400" dirty="0">
                <a:solidFill>
                  <a:srgbClr val="007635"/>
                </a:solidFill>
              </a:rPr>
              <a:t>의 오른쪽 </a:t>
            </a:r>
            <a:r>
              <a:rPr lang="ko-KR" altLang="ko-KR" sz="2400" dirty="0" err="1">
                <a:solidFill>
                  <a:srgbClr val="007635"/>
                </a:solidFill>
              </a:rPr>
              <a:t>서브트리에</a:t>
            </a:r>
            <a:r>
              <a:rPr lang="ko-KR" altLang="ko-KR" sz="2400" dirty="0">
                <a:solidFill>
                  <a:srgbClr val="007635"/>
                </a:solidFill>
              </a:rPr>
              <a:t> 있는 노드들의 </a:t>
            </a:r>
            <a:r>
              <a:rPr lang="ko-KR" altLang="ko-KR" sz="2400" dirty="0" err="1">
                <a:solidFill>
                  <a:srgbClr val="007635"/>
                </a:solidFill>
              </a:rPr>
              <a:t>키값들보다</a:t>
            </a:r>
            <a:r>
              <a:rPr lang="ko-KR" altLang="ko-KR" sz="2400" dirty="0">
                <a:solidFill>
                  <a:srgbClr val="007635"/>
                </a:solidFill>
              </a:rPr>
              <a:t> 작다</a:t>
            </a:r>
            <a:r>
              <a:rPr lang="en-US" altLang="ko-KR" sz="2400" dirty="0">
                <a:solidFill>
                  <a:srgbClr val="007635"/>
                </a:solidFill>
              </a:rPr>
              <a:t>. </a:t>
            </a:r>
            <a:r>
              <a:rPr lang="ko-KR" altLang="ko-KR" sz="2400" dirty="0">
                <a:solidFill>
                  <a:srgbClr val="007635"/>
                </a:solidFill>
              </a:rPr>
              <a:t>이를</a:t>
            </a:r>
            <a:r>
              <a:rPr lang="ko-KR" altLang="ko-KR" sz="2400" dirty="0">
                <a:solidFill>
                  <a:schemeClr val="tx2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</a:rPr>
              <a:t>이진탐색트리 조건</a:t>
            </a:r>
            <a:r>
              <a:rPr lang="ko-KR" altLang="ko-KR" sz="2400" dirty="0">
                <a:solidFill>
                  <a:schemeClr val="tx2"/>
                </a:solidFill>
              </a:rPr>
              <a:t>이라 한다</a:t>
            </a:r>
            <a:r>
              <a:rPr lang="en-US" altLang="ko-KR" sz="3200" dirty="0" smtClean="0">
                <a:solidFill>
                  <a:schemeClr val="tx2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212" y="3537634"/>
            <a:ext cx="7322778" cy="187361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2822551" y="5698136"/>
            <a:ext cx="44662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어느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트리가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이진탐색트리인가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613109970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5.3.2 </a:t>
            </a:r>
            <a:r>
              <a:rPr lang="ko-KR" altLang="ko-KR" dirty="0" smtClean="0"/>
              <a:t>삽입 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US" altLang="ko-KR" sz="2400" dirty="0"/>
              <a:t>2-3</a:t>
            </a:r>
            <a:r>
              <a:rPr lang="ko-KR" altLang="ko-KR" sz="2400" dirty="0"/>
              <a:t>트리에서의의 삽입을 수행하려면 먼저 탐색과 동일한 과정을 거쳐 새로운 키가 삽입되어야 할 이파리노드를 </a:t>
            </a:r>
            <a:r>
              <a:rPr lang="ko-KR" altLang="ko-KR" sz="2400" dirty="0" smtClean="0"/>
              <a:t>찾아야</a:t>
            </a:r>
            <a:endParaRPr lang="en-US" altLang="ko-KR" sz="2400" dirty="0" smtClean="0"/>
          </a:p>
          <a:p>
            <a:pPr>
              <a:spcAft>
                <a:spcPts val="1800"/>
              </a:spcAft>
            </a:pPr>
            <a:r>
              <a:rPr lang="ko-KR" altLang="ko-KR" sz="2400" dirty="0" smtClean="0"/>
              <a:t>이파리노드가 </a:t>
            </a:r>
            <a:r>
              <a:rPr lang="en-US" altLang="ko-KR" sz="2400" dirty="0"/>
              <a:t>2-</a:t>
            </a:r>
            <a:r>
              <a:rPr lang="ko-KR" altLang="ko-KR" sz="2400" dirty="0"/>
              <a:t>노드이면 그 노드에 새 키를 </a:t>
            </a:r>
            <a:r>
              <a:rPr lang="ko-KR" altLang="ko-KR" sz="2400" dirty="0" smtClean="0"/>
              <a:t>삽입</a:t>
            </a:r>
            <a:endParaRPr lang="en-US" altLang="ko-KR" sz="2400" dirty="0" smtClean="0"/>
          </a:p>
          <a:p>
            <a:pPr>
              <a:spcAft>
                <a:spcPts val="1800"/>
              </a:spcAft>
            </a:pPr>
            <a:r>
              <a:rPr lang="ko-KR" altLang="ko-KR" sz="2400" dirty="0" smtClean="0"/>
              <a:t>이파리노드가 </a:t>
            </a:r>
            <a:r>
              <a:rPr lang="en-US" altLang="ko-KR" sz="2400" dirty="0"/>
              <a:t>3-</a:t>
            </a:r>
            <a:r>
              <a:rPr lang="ko-KR" altLang="ko-KR" sz="2400" dirty="0"/>
              <a:t>노드이면 새로운 키를 저장할 수 </a:t>
            </a:r>
            <a:r>
              <a:rPr lang="ko-KR" altLang="ko-KR" sz="2400" dirty="0" smtClean="0"/>
              <a:t>없으므로</a:t>
            </a:r>
            <a:r>
              <a:rPr lang="en-US" altLang="ko-KR" sz="2400" dirty="0" smtClean="0"/>
              <a:t>(overflow), </a:t>
            </a:r>
            <a:r>
              <a:rPr lang="ko-KR" altLang="ko-KR" sz="2400" dirty="0"/>
              <a:t>이 노드에 있는 </a:t>
            </a:r>
            <a:r>
              <a:rPr lang="en-US" altLang="ko-KR" sz="2400" dirty="0" smtClean="0"/>
              <a:t>2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개의 키와 새로운 키를 비교하여 </a:t>
            </a:r>
            <a:r>
              <a:rPr lang="ko-KR" altLang="ko-KR" sz="2400" dirty="0" err="1"/>
              <a:t>중간값이</a:t>
            </a:r>
            <a:r>
              <a:rPr lang="ko-KR" altLang="ko-KR" sz="2400" dirty="0"/>
              <a:t> 되는 키를 </a:t>
            </a:r>
            <a:r>
              <a:rPr lang="ko-KR" altLang="ko-KR" sz="2400" dirty="0" err="1"/>
              <a:t>부모노드로</a:t>
            </a:r>
            <a:r>
              <a:rPr lang="ko-KR" altLang="ko-KR" sz="2400" dirty="0"/>
              <a:t> 올려 보내고</a:t>
            </a:r>
            <a:r>
              <a:rPr lang="en-US" altLang="ko-KR" sz="2400" dirty="0"/>
              <a:t>, </a:t>
            </a:r>
            <a:r>
              <a:rPr lang="ko-KR" altLang="ko-KR" sz="2400" dirty="0"/>
              <a:t>남은 두 개의 키를 각각 별도의 노드에 </a:t>
            </a:r>
            <a:r>
              <a:rPr lang="ko-KR" altLang="ko-KR" sz="2400" dirty="0" smtClean="0"/>
              <a:t>저장</a:t>
            </a:r>
            <a:endParaRPr lang="en-US" altLang="ko-KR" sz="2400" dirty="0" smtClean="0"/>
          </a:p>
          <a:p>
            <a:pPr>
              <a:spcAft>
                <a:spcPts val="1800"/>
              </a:spcAft>
            </a:pPr>
            <a:r>
              <a:rPr lang="ko-KR" altLang="ko-KR" sz="2400" dirty="0" smtClean="0"/>
              <a:t>이 </a:t>
            </a:r>
            <a:r>
              <a:rPr lang="ko-KR" altLang="ko-KR" sz="2400" dirty="0"/>
              <a:t>과정을 </a:t>
            </a:r>
            <a:r>
              <a:rPr lang="ko-KR" altLang="ko-KR" sz="2400" dirty="0">
                <a:solidFill>
                  <a:srgbClr val="3333FF"/>
                </a:solidFill>
              </a:rPr>
              <a:t>분리</a:t>
            </a:r>
            <a:r>
              <a:rPr lang="en-US" altLang="ko-KR" sz="2400" dirty="0">
                <a:solidFill>
                  <a:srgbClr val="3333FF"/>
                </a:solidFill>
              </a:rPr>
              <a:t>(Split) </a:t>
            </a:r>
            <a:r>
              <a:rPr lang="ko-KR" altLang="ko-KR" sz="2400" dirty="0">
                <a:solidFill>
                  <a:srgbClr val="3333FF"/>
                </a:solidFill>
              </a:rPr>
              <a:t>연산</a:t>
            </a:r>
            <a:r>
              <a:rPr lang="ko-KR" altLang="ko-KR" sz="2400" dirty="0"/>
              <a:t>이라고 한다</a:t>
            </a:r>
            <a:r>
              <a:rPr lang="en-US" altLang="ko-KR" sz="2400" dirty="0"/>
              <a:t>. </a:t>
            </a:r>
            <a:endParaRPr lang="ko-KR" altLang="ko-KR" sz="2400" dirty="0"/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995166520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4403" y="972514"/>
            <a:ext cx="5817184" cy="18353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직사각형 2"/>
          <p:cNvSpPr/>
          <p:nvPr/>
        </p:nvSpPr>
        <p:spPr>
          <a:xfrm>
            <a:off x="1545430" y="2975683"/>
            <a:ext cx="62442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(a) </a:t>
            </a:r>
            <a:r>
              <a:rPr lang="ko-KR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ko-KR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전</a:t>
            </a:r>
            <a:r>
              <a:rPr lang="ko-KR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	             (b) </a:t>
            </a:r>
            <a:r>
              <a:rPr lang="ko-KR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분리</a:t>
            </a:r>
            <a:r>
              <a:rPr lang="ko-KR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저장</a:t>
            </a:r>
            <a:r>
              <a:rPr lang="ko-KR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r>
              <a:rPr lang="ko-KR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중간값을</a:t>
            </a:r>
            <a:r>
              <a:rPr lang="ko-KR" altLang="ko-KR" sz="20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위로</a:t>
            </a:r>
            <a:endParaRPr lang="ko-KR" altLang="en-US" sz="2000" dirty="0"/>
          </a:p>
        </p:txBody>
      </p:sp>
      <p:sp>
        <p:nvSpPr>
          <p:cNvPr id="4" name="직사각형 3"/>
          <p:cNvSpPr/>
          <p:nvPr/>
        </p:nvSpPr>
        <p:spPr>
          <a:xfrm>
            <a:off x="3708034" y="365378"/>
            <a:ext cx="17027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분리</a:t>
            </a:r>
            <a:r>
              <a:rPr lang="ko-KR" altLang="ko-KR" sz="2800" dirty="0">
                <a:solidFill>
                  <a:srgbClr val="C00000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800" dirty="0">
                <a:solidFill>
                  <a:srgbClr val="C00000"/>
                </a:solidFill>
                <a:latin typeface="Calibri" panose="020F0502020204030204" pitchFamily="34" charset="0"/>
                <a:cs typeface="Times New Roman" panose="02020603050405020304" pitchFamily="18" charset="0"/>
              </a:rPr>
              <a:t>연산</a:t>
            </a:r>
            <a:endParaRPr lang="ko-KR" altLang="en-US" sz="2800" dirty="0">
              <a:solidFill>
                <a:srgbClr val="C00000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647877" y="4081386"/>
            <a:ext cx="8039329" cy="22480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overflow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발생된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개의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키가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있을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때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1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&lt; 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2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&lt; 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이라면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(b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)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각각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2-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노드에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하나는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기존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다른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하나는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생성하여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)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저장하고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,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중간값인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k</a:t>
            </a:r>
            <a:r>
              <a:rPr lang="en-US" altLang="ko-KR" sz="2400" baseline="-25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>
                <a:latin typeface="Calibri" panose="020F0502020204030204" pitchFamily="34" charset="0"/>
                <a:cs typeface="Times New Roman" panose="02020603050405020304" pitchFamily="18" charset="0"/>
              </a:rPr>
              <a:t>부모노드로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올려보내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1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과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k</a:t>
            </a:r>
            <a:r>
              <a:rPr lang="en-US" altLang="ko-KR" sz="2400" baseline="-25000" dirty="0">
                <a:latin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분기점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역할을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하도록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altLang="ko-KR" sz="2400" dirty="0" smtClean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163730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263047" y="670794"/>
            <a:ext cx="8455068" cy="3434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err="1">
                <a:latin typeface="Calibri" panose="020F0502020204030204" pitchFamily="34" charset="0"/>
              </a:rPr>
              <a:t>부모노드로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올려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보내진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이파리노드에서와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마찬가지로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자리가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있으면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즉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부모노드가</a:t>
            </a:r>
            <a:r>
              <a:rPr lang="ko-KR" altLang="ko-KR" sz="2400" dirty="0"/>
              <a:t> </a:t>
            </a:r>
            <a:r>
              <a:rPr lang="en-US" altLang="ko-KR" sz="2400" dirty="0"/>
              <a:t>2-</a:t>
            </a:r>
            <a:r>
              <a:rPr lang="ko-KR" altLang="ko-KR" sz="2400" dirty="0">
                <a:latin typeface="Calibri" panose="020F0502020204030204" pitchFamily="34" charset="0"/>
              </a:rPr>
              <a:t>노드이면</a:t>
            </a:r>
            <a:r>
              <a:rPr lang="en-US" altLang="ko-KR" sz="2400" dirty="0"/>
              <a:t>, </a:t>
            </a:r>
            <a:r>
              <a:rPr lang="ko-KR" altLang="ko-KR" sz="2400" dirty="0" err="1">
                <a:latin typeface="Calibri" panose="020F0502020204030204" pitchFamily="34" charset="0"/>
              </a:rPr>
              <a:t>부모노드에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저장하고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삽입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연산을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종료</a:t>
            </a:r>
            <a:endParaRPr lang="en-US" altLang="ko-KR" sz="2400" dirty="0" smtClean="0"/>
          </a:p>
          <a:p>
            <a:pPr marL="342900" indent="-342900">
              <a:lnSpc>
                <a:spcPct val="13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err="1" smtClean="0">
                <a:latin typeface="Calibri" panose="020F0502020204030204" pitchFamily="34" charset="0"/>
              </a:rPr>
              <a:t>부모노드가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3-</a:t>
            </a:r>
            <a:r>
              <a:rPr lang="ko-KR" altLang="ko-KR" sz="2400" dirty="0">
                <a:latin typeface="Calibri" panose="020F0502020204030204" pitchFamily="34" charset="0"/>
              </a:rPr>
              <a:t>노드이면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분리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연산을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다시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수행</a:t>
            </a:r>
            <a:endParaRPr lang="en-US" altLang="ko-KR" sz="2400" dirty="0" smtClean="0"/>
          </a:p>
          <a:p>
            <a:pPr marL="342900" indent="-342900">
              <a:lnSpc>
                <a:spcPct val="13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en-US" sz="2400" dirty="0" smtClean="0">
                <a:latin typeface="Calibri" panose="020F0502020204030204" pitchFamily="34" charset="0"/>
              </a:rPr>
              <a:t>위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과정은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루트까지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올라가면서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반복될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  <a:p>
            <a:pPr marL="342900" indent="-342900">
              <a:lnSpc>
                <a:spcPct val="13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루트에서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분리가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일어나면</a:t>
            </a:r>
            <a:r>
              <a:rPr lang="ko-KR" altLang="ko-KR" sz="2400" dirty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2-3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트리의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높이가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1 </a:t>
            </a:r>
            <a:r>
              <a:rPr lang="ko-KR" altLang="ko-KR" sz="2400" dirty="0" smtClean="0">
                <a:solidFill>
                  <a:srgbClr val="3333FF"/>
                </a:solidFill>
                <a:latin typeface="Calibri" panose="020F0502020204030204" pitchFamily="34" charset="0"/>
              </a:rPr>
              <a:t>증가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758600334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730808" y="789232"/>
            <a:ext cx="25859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1] 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50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의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endParaRPr lang="ko-KR" altLang="en-US" sz="2400" dirty="0"/>
          </a:p>
        </p:txBody>
      </p:sp>
      <p:pic>
        <p:nvPicPr>
          <p:cNvPr id="7" name="그림 6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5610" y="1694933"/>
            <a:ext cx="6082012" cy="1499204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직사각형 7"/>
          <p:cNvSpPr/>
          <p:nvPr/>
        </p:nvSpPr>
        <p:spPr>
          <a:xfrm>
            <a:off x="1887170" y="3332016"/>
            <a:ext cx="620464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 (a)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ko-KR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전</a:t>
            </a:r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	        </a:t>
            </a:r>
            <a:r>
              <a:rPr lang="en-US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                 </a:t>
            </a:r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(b)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ko-KR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후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09670260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730808" y="789232"/>
            <a:ext cx="25859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2] </a:t>
            </a:r>
            <a:r>
              <a:rPr lang="en-US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70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의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endParaRPr lang="ko-KR" altLang="en-US" sz="2400" dirty="0"/>
          </a:p>
        </p:txBody>
      </p:sp>
      <p:sp>
        <p:nvSpPr>
          <p:cNvPr id="8" name="직사각형 7"/>
          <p:cNvSpPr/>
          <p:nvPr/>
        </p:nvSpPr>
        <p:spPr>
          <a:xfrm>
            <a:off x="847510" y="4045999"/>
            <a:ext cx="74447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 (a)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삽입</a:t>
            </a:r>
            <a:r>
              <a:rPr lang="ko-KR" altLang="ko-KR" sz="20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전</a:t>
            </a:r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	 </a:t>
            </a:r>
            <a:r>
              <a:rPr lang="en-US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</a:t>
            </a:r>
            <a:r>
              <a:rPr lang="en-US" altLang="ko-KR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b) </a:t>
            </a:r>
            <a:r>
              <a:rPr lang="ko-KR" altLang="en-US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분리 연산 수행                    </a:t>
            </a:r>
            <a:r>
              <a:rPr lang="en-US" altLang="ko-KR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(c) </a:t>
            </a:r>
            <a:r>
              <a:rPr lang="ko-KR" altLang="en-US" sz="20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분리 </a:t>
            </a:r>
            <a:r>
              <a:rPr lang="ko-KR" altLang="en-US" sz="2000" dirty="0">
                <a:latin typeface="Calibri" panose="020F0502020204030204" pitchFamily="34" charset="0"/>
                <a:cs typeface="Times New Roman" panose="02020603050405020304" pitchFamily="18" charset="0"/>
              </a:rPr>
              <a:t>연산 수행</a:t>
            </a:r>
            <a:endParaRPr lang="ko-KR" altLang="en-US" sz="2000" dirty="0"/>
          </a:p>
        </p:txBody>
      </p:sp>
      <p:pic>
        <p:nvPicPr>
          <p:cNvPr id="5" name="그림 4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" y="1775507"/>
            <a:ext cx="7631292" cy="20443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5584668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5.3.3 </a:t>
            </a:r>
            <a:r>
              <a:rPr lang="ko-KR" altLang="ko-KR" dirty="0"/>
              <a:t>삭제 </a:t>
            </a:r>
            <a:r>
              <a:rPr lang="ko-KR" altLang="ko-KR" dirty="0" smtClean="0"/>
              <a:t>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789471"/>
            <a:ext cx="7886700" cy="4702769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ko-KR" sz="2400" dirty="0"/>
              <a:t>2-3</a:t>
            </a:r>
            <a:r>
              <a:rPr lang="ko-KR" altLang="ko-KR" sz="2400" dirty="0"/>
              <a:t>트리에서의 삭제는 항상 이파리노드에서 </a:t>
            </a:r>
            <a:r>
              <a:rPr lang="ko-KR" altLang="ko-KR" sz="2400" dirty="0" smtClean="0"/>
              <a:t>이루어</a:t>
            </a:r>
            <a:r>
              <a:rPr lang="ko-KR" altLang="en-US" sz="2400" dirty="0" smtClean="0"/>
              <a:t>짐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만약 </a:t>
            </a:r>
            <a:r>
              <a:rPr lang="ko-KR" altLang="ko-KR" sz="2400" dirty="0"/>
              <a:t>삭제할 키가 있는 노드가 이파리노드가 아닌 경우</a:t>
            </a:r>
            <a:r>
              <a:rPr lang="en-US" altLang="ko-KR" sz="2400" dirty="0"/>
              <a:t>, </a:t>
            </a:r>
            <a:r>
              <a:rPr lang="ko-KR" altLang="ko-KR" sz="2000" dirty="0"/>
              <a:t>이진탐색트리의 삭제와 유사하게 </a:t>
            </a:r>
            <a:r>
              <a:rPr lang="ko-KR" altLang="ko-KR" sz="2400" dirty="0"/>
              <a:t>중위 </a:t>
            </a:r>
            <a:r>
              <a:rPr lang="ko-KR" altLang="ko-KR" sz="2400" dirty="0" err="1"/>
              <a:t>선행자</a:t>
            </a:r>
            <a:r>
              <a:rPr lang="ko-KR" altLang="ko-KR" sz="2400" dirty="0"/>
              <a:t> 또는 중위 </a:t>
            </a:r>
            <a:r>
              <a:rPr lang="ko-KR" altLang="ko-KR" sz="2400" dirty="0" err="1"/>
              <a:t>후속자와</a:t>
            </a:r>
            <a:r>
              <a:rPr lang="ko-KR" altLang="ko-KR" sz="2400" dirty="0"/>
              <a:t> 교환한 후에 이파리노드에서 실질적인 삭제를 </a:t>
            </a:r>
            <a:r>
              <a:rPr lang="ko-KR" altLang="ko-KR" sz="2400" dirty="0" smtClean="0"/>
              <a:t>수행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en-US" altLang="ko-KR" sz="2400" dirty="0" smtClean="0"/>
              <a:t> </a:t>
            </a:r>
            <a:r>
              <a:rPr lang="en-US" altLang="ko-KR" sz="2400" dirty="0"/>
              <a:t>2-3</a:t>
            </a:r>
            <a:r>
              <a:rPr lang="ko-KR" altLang="ko-KR" sz="2400" dirty="0" smtClean="0"/>
              <a:t>트리</a:t>
            </a:r>
            <a:r>
              <a:rPr lang="ko-KR" altLang="en-US" sz="2400" dirty="0" smtClean="0"/>
              <a:t>의</a:t>
            </a:r>
            <a:r>
              <a:rPr lang="ko-KR" altLang="ko-KR" sz="2400" dirty="0" smtClean="0"/>
              <a:t> 삭제</a:t>
            </a:r>
            <a:r>
              <a:rPr lang="en-US" altLang="ko-KR" sz="2400" dirty="0" smtClean="0"/>
              <a:t>: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solidFill>
                  <a:srgbClr val="3333FF"/>
                </a:solidFill>
              </a:rPr>
              <a:t>이동</a:t>
            </a:r>
            <a:r>
              <a:rPr lang="en-US" altLang="ko-KR" sz="2400" dirty="0">
                <a:solidFill>
                  <a:srgbClr val="3333FF"/>
                </a:solidFill>
              </a:rPr>
              <a:t>(Transfer) </a:t>
            </a:r>
            <a:r>
              <a:rPr lang="ko-KR" altLang="ko-KR" sz="2400" dirty="0">
                <a:solidFill>
                  <a:srgbClr val="3333FF"/>
                </a:solidFill>
              </a:rPr>
              <a:t>연산</a:t>
            </a:r>
            <a:r>
              <a:rPr lang="ko-KR" altLang="ko-KR" sz="2400" dirty="0"/>
              <a:t>과 </a:t>
            </a:r>
            <a:r>
              <a:rPr lang="ko-KR" altLang="ko-KR" sz="2400" dirty="0">
                <a:solidFill>
                  <a:srgbClr val="3333FF"/>
                </a:solidFill>
              </a:rPr>
              <a:t>통합</a:t>
            </a:r>
            <a:r>
              <a:rPr lang="en-US" altLang="ko-KR" sz="2400" dirty="0">
                <a:solidFill>
                  <a:srgbClr val="3333FF"/>
                </a:solidFill>
              </a:rPr>
              <a:t>(Fusion) </a:t>
            </a:r>
            <a:r>
              <a:rPr lang="ko-KR" altLang="ko-KR" sz="2400" dirty="0" smtClean="0">
                <a:solidFill>
                  <a:srgbClr val="3333FF"/>
                </a:solidFill>
              </a:rPr>
              <a:t>연산</a:t>
            </a:r>
            <a:r>
              <a:rPr lang="en-US" altLang="ko-KR" sz="2400" dirty="0" smtClean="0"/>
              <a:t> </a:t>
            </a:r>
            <a:r>
              <a:rPr lang="ko-KR" altLang="en-US" sz="2400" dirty="0" smtClean="0"/>
              <a:t>사용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59712711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ko-KR" dirty="0"/>
              <a:t>이동 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</a:pPr>
            <a:r>
              <a:rPr lang="ko-KR" altLang="ko-KR" sz="2400" dirty="0"/>
              <a:t>이동 연산이란 키가 삭제되어 노드가</a:t>
            </a:r>
            <a:r>
              <a:rPr lang="en-US" altLang="ko-KR" sz="2400" dirty="0"/>
              <a:t> empty</a:t>
            </a:r>
            <a:r>
              <a:rPr lang="ko-KR" altLang="ko-KR" sz="2400" dirty="0"/>
              <a:t>가 되었을 때</a:t>
            </a:r>
            <a:r>
              <a:rPr lang="en-US" altLang="ko-KR" sz="2400" dirty="0"/>
              <a:t>, </a:t>
            </a:r>
            <a:r>
              <a:rPr lang="ko-KR" altLang="ko-KR" sz="2400" dirty="0"/>
              <a:t>이 노드의 </a:t>
            </a:r>
            <a:r>
              <a:rPr lang="ko-KR" altLang="ko-KR" sz="2400" dirty="0" err="1"/>
              <a:t>형제노드와</a:t>
            </a:r>
            <a:r>
              <a:rPr lang="ko-KR" altLang="ko-KR" sz="2400" dirty="0"/>
              <a:t> </a:t>
            </a:r>
            <a:r>
              <a:rPr lang="ko-KR" altLang="ko-KR" sz="2400" dirty="0" err="1"/>
              <a:t>부모노드의</a:t>
            </a:r>
            <a:r>
              <a:rPr lang="ko-KR" altLang="ko-KR" sz="2400" dirty="0"/>
              <a:t> 도움을 받아 </a:t>
            </a:r>
            <a:r>
              <a:rPr lang="en-US" altLang="ko-KR" sz="2400" dirty="0" smtClean="0"/>
              <a:t>1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개의 키를 </a:t>
            </a:r>
            <a:r>
              <a:rPr lang="en-US" altLang="ko-KR" sz="2400" dirty="0"/>
              <a:t>empty </a:t>
            </a:r>
            <a:r>
              <a:rPr lang="ko-KR" altLang="ko-KR" sz="2400" dirty="0"/>
              <a:t>노드로 이동시키는 </a:t>
            </a:r>
            <a:r>
              <a:rPr lang="ko-KR" altLang="ko-KR" sz="2400" dirty="0" smtClean="0"/>
              <a:t>연산</a:t>
            </a:r>
            <a:endParaRPr lang="en-US" altLang="ko-KR" sz="2400" dirty="0" smtClean="0"/>
          </a:p>
          <a:p>
            <a:pPr>
              <a:lnSpc>
                <a:spcPct val="110000"/>
              </a:lnSpc>
            </a:pPr>
            <a:r>
              <a:rPr lang="ko-KR" altLang="ko-KR" sz="2400" dirty="0" err="1" smtClean="0"/>
              <a:t>형제노드는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반드시 </a:t>
            </a:r>
            <a:r>
              <a:rPr lang="en-US" altLang="ko-KR" sz="2400" dirty="0"/>
              <a:t>3-</a:t>
            </a:r>
            <a:r>
              <a:rPr lang="ko-KR" altLang="ko-KR" sz="2400" dirty="0" err="1" smtClean="0"/>
              <a:t>노드</a:t>
            </a:r>
            <a:r>
              <a:rPr lang="ko-KR" altLang="en-US" sz="2400" dirty="0" err="1" smtClean="0"/>
              <a:t>이어야</a:t>
            </a:r>
            <a:r>
              <a:rPr lang="ko-KR" altLang="en-US" sz="2400" dirty="0" smtClean="0"/>
              <a:t> 함</a:t>
            </a:r>
            <a:endParaRPr lang="en-US" altLang="ko-KR" sz="2400" dirty="0" smtClean="0"/>
          </a:p>
          <a:p>
            <a:pPr>
              <a:lnSpc>
                <a:spcPct val="110000"/>
              </a:lnSpc>
            </a:pPr>
            <a:r>
              <a:rPr lang="en-US" altLang="ko-KR" sz="2400" dirty="0" smtClean="0"/>
              <a:t>3-</a:t>
            </a:r>
            <a:r>
              <a:rPr lang="ko-KR" altLang="ko-KR" sz="2400" dirty="0"/>
              <a:t>노드가</a:t>
            </a:r>
            <a:r>
              <a:rPr lang="en-US" altLang="ko-KR" sz="2400" dirty="0"/>
              <a:t> empty </a:t>
            </a:r>
            <a:r>
              <a:rPr lang="ko-KR" altLang="ko-KR" sz="2400" dirty="0"/>
              <a:t>노드의 왼쪽 형제노드라면</a:t>
            </a:r>
            <a:r>
              <a:rPr lang="en-US" altLang="ko-KR" sz="2400" dirty="0"/>
              <a:t>, </a:t>
            </a:r>
            <a:r>
              <a:rPr lang="en-US" altLang="ko-KR" sz="2400" dirty="0" smtClean="0"/>
              <a:t>2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개의 키 중에서 큰 키를 </a:t>
            </a:r>
            <a:r>
              <a:rPr lang="ko-KR" altLang="ko-KR" sz="2400" dirty="0" err="1"/>
              <a:t>부모노드로</a:t>
            </a:r>
            <a:r>
              <a:rPr lang="ko-KR" altLang="ko-KR" sz="2400" dirty="0"/>
              <a:t> 올려 보내고 </a:t>
            </a:r>
            <a:r>
              <a:rPr lang="ko-KR" altLang="ko-KR" sz="2400" dirty="0" err="1"/>
              <a:t>부모노드의</a:t>
            </a:r>
            <a:r>
              <a:rPr lang="ko-KR" altLang="ko-KR" sz="2400" dirty="0"/>
              <a:t> 키를</a:t>
            </a:r>
            <a:r>
              <a:rPr lang="en-US" altLang="ko-KR" sz="2400" dirty="0"/>
              <a:t> empty </a:t>
            </a:r>
            <a:r>
              <a:rPr lang="ko-KR" altLang="ko-KR" sz="2400" dirty="0"/>
              <a:t>노드로 내려 </a:t>
            </a:r>
            <a:r>
              <a:rPr lang="ko-KR" altLang="ko-KR" sz="2400" dirty="0" smtClean="0"/>
              <a:t>보</a:t>
            </a:r>
            <a:r>
              <a:rPr lang="ko-KR" altLang="en-US" sz="2400" dirty="0" smtClean="0"/>
              <a:t>냄</a:t>
            </a:r>
            <a:endParaRPr lang="en-US" altLang="ko-KR" sz="2400" dirty="0" smtClean="0"/>
          </a:p>
          <a:p>
            <a:pPr>
              <a:lnSpc>
                <a:spcPct val="110000"/>
              </a:lnSpc>
            </a:pPr>
            <a:r>
              <a:rPr lang="ko-KR" altLang="ko-KR" sz="2400" dirty="0" err="1" smtClean="0"/>
              <a:t>형제노드가</a:t>
            </a:r>
            <a:r>
              <a:rPr lang="en-US" altLang="ko-KR" sz="2400" dirty="0" smtClean="0"/>
              <a:t> </a:t>
            </a:r>
            <a:r>
              <a:rPr lang="en-US" altLang="ko-KR" sz="2400" dirty="0"/>
              <a:t>empty </a:t>
            </a:r>
            <a:r>
              <a:rPr lang="ko-KR" altLang="ko-KR" sz="2400" dirty="0"/>
              <a:t>노드의 오른쪽 </a:t>
            </a:r>
            <a:r>
              <a:rPr lang="ko-KR" altLang="ko-KR" sz="2400" dirty="0" err="1"/>
              <a:t>형제노드인</a:t>
            </a:r>
            <a:r>
              <a:rPr lang="ko-KR" altLang="ko-KR" sz="2400" dirty="0"/>
              <a:t> 경우</a:t>
            </a:r>
            <a:r>
              <a:rPr lang="en-US" altLang="ko-KR" sz="2400" dirty="0"/>
              <a:t>, </a:t>
            </a:r>
            <a:r>
              <a:rPr lang="en-US" altLang="ko-KR" sz="2400" dirty="0" smtClean="0"/>
              <a:t>2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개의 키 중에서 작은 키를 </a:t>
            </a:r>
            <a:r>
              <a:rPr lang="ko-KR" altLang="ko-KR" sz="2400" dirty="0" err="1"/>
              <a:t>부모노드로</a:t>
            </a:r>
            <a:r>
              <a:rPr lang="ko-KR" altLang="ko-KR" sz="2400" dirty="0"/>
              <a:t> 올려 보내고 </a:t>
            </a:r>
            <a:r>
              <a:rPr lang="ko-KR" altLang="ko-KR" sz="2400" dirty="0" err="1"/>
              <a:t>부모노드의</a:t>
            </a:r>
            <a:r>
              <a:rPr lang="ko-KR" altLang="ko-KR" sz="2400" dirty="0"/>
              <a:t> 키를</a:t>
            </a:r>
            <a:r>
              <a:rPr lang="en-US" altLang="ko-KR" sz="2400" dirty="0"/>
              <a:t> empty </a:t>
            </a:r>
            <a:r>
              <a:rPr lang="ko-KR" altLang="ko-KR" sz="2400" dirty="0"/>
              <a:t>노드로 내려 </a:t>
            </a:r>
            <a:r>
              <a:rPr lang="ko-KR" altLang="ko-KR" sz="2400" dirty="0" smtClean="0"/>
              <a:t>보</a:t>
            </a:r>
            <a:r>
              <a:rPr lang="ko-KR" altLang="en-US" sz="2400" dirty="0" smtClean="0"/>
              <a:t>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84006"/>
      </p:ext>
    </p:extLst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86633" y="574381"/>
            <a:ext cx="816070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ko-KR" sz="2400" dirty="0" err="1" smtClean="0">
                <a:latin typeface="Calibri" panose="020F0502020204030204" pitchFamily="34" charset="0"/>
                <a:cs typeface="Times New Roman" panose="02020603050405020304" pitchFamily="18" charset="0"/>
              </a:rPr>
              <a:t>부모노드가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2-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노드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ko-KR" altLang="ko-KR" sz="2400" dirty="0" smtClean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3-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노드인</a:t>
            </a:r>
            <a:r>
              <a:rPr lang="ko-KR" altLang="ko-KR" sz="2400" dirty="0"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경우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이동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ko-KR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연산</a:t>
            </a:r>
            <a:endParaRPr lang="ko-KR" altLang="en-US" sz="2400" dirty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72" y="1914586"/>
            <a:ext cx="7919368" cy="40393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2104208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통합 연산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730477"/>
            <a:ext cx="7886700" cy="4761763"/>
          </a:xfrm>
        </p:spPr>
        <p:txBody>
          <a:bodyPr>
            <a:normAutofit/>
          </a:bodyPr>
          <a:lstStyle/>
          <a:p>
            <a:pPr>
              <a:lnSpc>
                <a:spcPct val="130000"/>
              </a:lnSpc>
              <a:spcBef>
                <a:spcPts val="0"/>
              </a:spcBef>
              <a:spcAft>
                <a:spcPts val="1800"/>
              </a:spcAft>
            </a:pPr>
            <a:r>
              <a:rPr lang="ko-KR" altLang="ko-KR" sz="2400" dirty="0" smtClean="0"/>
              <a:t>노드가</a:t>
            </a:r>
            <a:r>
              <a:rPr lang="en-US" altLang="ko-KR" sz="2400" dirty="0" smtClean="0"/>
              <a:t> </a:t>
            </a:r>
            <a:r>
              <a:rPr lang="en-US" altLang="ko-KR" sz="2400" dirty="0"/>
              <a:t>empty</a:t>
            </a:r>
            <a:r>
              <a:rPr lang="ko-KR" altLang="ko-KR" sz="2400" dirty="0" err="1"/>
              <a:t>일때</a:t>
            </a:r>
            <a:r>
              <a:rPr lang="ko-KR" altLang="ko-KR" sz="2400" dirty="0"/>
              <a:t> 이동 연산이 불가능한 경우</a:t>
            </a:r>
            <a:r>
              <a:rPr lang="en-US" altLang="ko-KR" sz="2400" dirty="0"/>
              <a:t> empty </a:t>
            </a:r>
            <a:r>
              <a:rPr lang="ko-KR" altLang="ko-KR" sz="2400" dirty="0"/>
              <a:t>노드와 그의 </a:t>
            </a:r>
            <a:r>
              <a:rPr lang="ko-KR" altLang="ko-KR" sz="2400" dirty="0" err="1"/>
              <a:t>형제노드를</a:t>
            </a:r>
            <a:r>
              <a:rPr lang="ko-KR" altLang="ko-KR" sz="2400" dirty="0"/>
              <a:t> </a:t>
            </a:r>
            <a:r>
              <a:rPr lang="en-US" altLang="ko-KR" sz="2400" dirty="0" smtClean="0"/>
              <a:t>1</a:t>
            </a:r>
            <a:r>
              <a:rPr lang="ko-KR" altLang="en-US" sz="2400" dirty="0" smtClean="0"/>
              <a:t>개</a:t>
            </a:r>
            <a:r>
              <a:rPr lang="ko-KR" altLang="ko-KR" sz="2400" dirty="0" smtClean="0"/>
              <a:t>의 </a:t>
            </a:r>
            <a:r>
              <a:rPr lang="ko-KR" altLang="ko-KR" sz="2400" dirty="0"/>
              <a:t>노드로 </a:t>
            </a:r>
            <a:r>
              <a:rPr lang="ko-KR" altLang="en-US" sz="2400" dirty="0" smtClean="0"/>
              <a:t>통합하</a:t>
            </a:r>
            <a:r>
              <a:rPr lang="ko-KR" altLang="ko-KR" sz="2400" dirty="0" smtClean="0"/>
              <a:t>고</a:t>
            </a:r>
            <a:r>
              <a:rPr lang="en-US" altLang="ko-KR" sz="2400" dirty="0"/>
              <a:t>, empty </a:t>
            </a:r>
            <a:r>
              <a:rPr lang="ko-KR" altLang="ko-KR" sz="2400" dirty="0"/>
              <a:t>노드와 그의 </a:t>
            </a:r>
            <a:r>
              <a:rPr lang="ko-KR" altLang="ko-KR" sz="2400" dirty="0" err="1"/>
              <a:t>형제노드의</a:t>
            </a:r>
            <a:r>
              <a:rPr lang="ko-KR" altLang="ko-KR" sz="2400" dirty="0"/>
              <a:t> 분기점 역할을 하던 </a:t>
            </a:r>
            <a:r>
              <a:rPr lang="ko-KR" altLang="ko-KR" sz="2400" dirty="0" err="1"/>
              <a:t>부모노드의</a:t>
            </a:r>
            <a:r>
              <a:rPr lang="ko-KR" altLang="ko-KR" sz="2400" dirty="0"/>
              <a:t> 키를 통합된 노드로 끌어내려 저장하는 </a:t>
            </a:r>
            <a:r>
              <a:rPr lang="ko-KR" altLang="ko-KR" sz="2400" dirty="0" smtClean="0"/>
              <a:t>연산</a:t>
            </a:r>
            <a:endParaRPr lang="en-US" altLang="ko-KR" sz="2400" dirty="0" smtClean="0"/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1800"/>
              </a:spcAft>
            </a:pPr>
            <a:r>
              <a:rPr lang="ko-KR" altLang="ko-KR" sz="2400" dirty="0" smtClean="0"/>
              <a:t>통합 </a:t>
            </a:r>
            <a:r>
              <a:rPr lang="ko-KR" altLang="ko-KR" sz="2400" dirty="0"/>
              <a:t>연산과 분리 연산은 상호 역</a:t>
            </a:r>
            <a:r>
              <a:rPr lang="en-US" altLang="ko-KR" sz="2400" dirty="0"/>
              <a:t>(Reverse) </a:t>
            </a:r>
            <a:r>
              <a:rPr lang="ko-KR" altLang="ko-KR" sz="2400" dirty="0"/>
              <a:t>연산 </a:t>
            </a:r>
            <a:r>
              <a:rPr lang="ko-KR" altLang="ko-KR" sz="2400" dirty="0" smtClean="0"/>
              <a:t>관계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1211078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369516" y="422451"/>
            <a:ext cx="842375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ko-KR" altLang="ko-KR" sz="2400" dirty="0" err="1" smtClean="0">
                <a:latin typeface="Calibri" panose="020F0502020204030204" pitchFamily="34" charset="0"/>
              </a:rPr>
              <a:t>부모노드가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2-</a:t>
            </a:r>
            <a:r>
              <a:rPr lang="ko-KR" altLang="ko-KR" sz="2400" dirty="0" smtClean="0">
                <a:latin typeface="Calibri" panose="020F0502020204030204" pitchFamily="34" charset="0"/>
              </a:rPr>
              <a:t>노드</a:t>
            </a:r>
            <a:r>
              <a:rPr lang="en-US" altLang="ko-KR" sz="2400" dirty="0" smtClean="0">
                <a:latin typeface="Calibri" panose="020F0502020204030204" pitchFamily="34" charset="0"/>
              </a:rPr>
              <a:t>,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3-</a:t>
            </a:r>
            <a:r>
              <a:rPr lang="ko-KR" altLang="ko-KR" sz="2400" dirty="0">
                <a:latin typeface="Calibri" panose="020F0502020204030204" pitchFamily="34" charset="0"/>
              </a:rPr>
              <a:t>노드인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경우</a:t>
            </a:r>
            <a:r>
              <a:rPr lang="ko-KR" altLang="ko-KR" sz="2400" dirty="0" smtClean="0"/>
              <a:t> </a:t>
            </a:r>
            <a:r>
              <a:rPr lang="ko-KR" altLang="en-US" sz="2400" dirty="0" smtClean="0">
                <a:latin typeface="Calibri" panose="020F0502020204030204" pitchFamily="34" charset="0"/>
              </a:rPr>
              <a:t>통합 </a:t>
            </a:r>
            <a:r>
              <a:rPr lang="ko-KR" altLang="ko-KR" sz="2400" dirty="0" smtClean="0">
                <a:latin typeface="Calibri" panose="020F0502020204030204" pitchFamily="34" charset="0"/>
              </a:rPr>
              <a:t>연산</a:t>
            </a:r>
            <a:endParaRPr lang="en-US" altLang="ko-KR" sz="2400" dirty="0" smtClean="0"/>
          </a:p>
        </p:txBody>
      </p:sp>
      <p:pic>
        <p:nvPicPr>
          <p:cNvPr id="3" name="그림 2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575" y="1647980"/>
            <a:ext cx="7775636" cy="4359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8254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dirty="0" smtClean="0"/>
              <a:t>5.1.1 </a:t>
            </a:r>
            <a:r>
              <a:rPr lang="ko-KR" altLang="ko-KR" dirty="0"/>
              <a:t>이진탐색트리 </a:t>
            </a:r>
            <a:r>
              <a:rPr lang="ko-KR" altLang="ko-KR" dirty="0" smtClean="0"/>
              <a:t>클래스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533315"/>
            <a:ext cx="7886700" cy="3051077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ko-KR" sz="2400" dirty="0" smtClean="0"/>
              <a:t>노드</a:t>
            </a:r>
            <a:r>
              <a:rPr lang="en-US" altLang="ko-KR" sz="2400" dirty="0"/>
              <a:t>(Node) </a:t>
            </a:r>
            <a:r>
              <a:rPr lang="ko-KR" altLang="ko-KR" sz="2400" dirty="0"/>
              <a:t>클래스는 </a:t>
            </a:r>
            <a:r>
              <a:rPr lang="ko-KR" altLang="ko-KR" sz="2400" dirty="0" err="1"/>
              <a:t>이진트리의</a:t>
            </a:r>
            <a:r>
              <a:rPr lang="ko-KR" altLang="ko-KR" sz="2400" dirty="0"/>
              <a:t> 구현에 사용된 노드와 거의 </a:t>
            </a:r>
            <a:r>
              <a:rPr lang="ko-KR" altLang="ko-KR" sz="2400" dirty="0" smtClean="0"/>
              <a:t>유사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노드 객체는 </a:t>
            </a:r>
            <a:r>
              <a:rPr lang="en-US" altLang="ko-KR" sz="2400" dirty="0"/>
              <a:t>id(</a:t>
            </a:r>
            <a:r>
              <a:rPr lang="ko-KR" altLang="ko-KR" sz="2400" dirty="0"/>
              <a:t>키</a:t>
            </a:r>
            <a:r>
              <a:rPr lang="en-US" altLang="ko-KR" sz="2400" dirty="0"/>
              <a:t>), name(</a:t>
            </a:r>
            <a:r>
              <a:rPr lang="ko-KR" altLang="ko-KR" sz="2400" dirty="0"/>
              <a:t>키에 관련된 정보</a:t>
            </a:r>
            <a:r>
              <a:rPr lang="en-US" altLang="ko-KR" sz="2400" dirty="0"/>
              <a:t>), </a:t>
            </a:r>
            <a:r>
              <a:rPr lang="ko-KR" altLang="ko-KR" sz="2400" dirty="0"/>
              <a:t>왼쪽 자식과 오른쪽 자식을 각각 가리키기 </a:t>
            </a:r>
            <a:r>
              <a:rPr lang="ko-KR" altLang="ko-KR" sz="2400" dirty="0" smtClean="0"/>
              <a:t>위한</a:t>
            </a:r>
            <a:r>
              <a:rPr lang="en-US" altLang="ko-KR" sz="2400" dirty="0" smtClean="0"/>
              <a:t> left</a:t>
            </a:r>
            <a:r>
              <a:rPr lang="ko-KR" altLang="ko-KR" sz="2400" dirty="0"/>
              <a:t>와 </a:t>
            </a:r>
            <a:r>
              <a:rPr lang="en-US" altLang="ko-KR" sz="2400" dirty="0" smtClean="0"/>
              <a:t>right </a:t>
            </a:r>
            <a:r>
              <a:rPr lang="ko-KR" altLang="ko-KR" sz="2400" dirty="0" smtClean="0"/>
              <a:t>필드를 </a:t>
            </a:r>
            <a:r>
              <a:rPr lang="ko-KR" altLang="en-US" sz="2400" dirty="0" smtClean="0"/>
              <a:t>가짐</a:t>
            </a:r>
            <a:endParaRPr lang="ko-KR" altLang="ko-KR" sz="2400" dirty="0"/>
          </a:p>
        </p:txBody>
      </p:sp>
      <p:pic>
        <p:nvPicPr>
          <p:cNvPr id="4" name="그림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1452" y="4682913"/>
            <a:ext cx="2961039" cy="12794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1889479"/>
      </p:ext>
    </p:extLst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476865" y="1285565"/>
            <a:ext cx="8190270" cy="5285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2-3</a:t>
            </a:r>
            <a:r>
              <a:rPr lang="ko-KR" altLang="ko-KR" sz="2800" dirty="0"/>
              <a:t>트리의 삭제 </a:t>
            </a:r>
            <a:r>
              <a:rPr lang="ko-KR" altLang="ko-KR" sz="2800" dirty="0" smtClean="0"/>
              <a:t>연산 </a:t>
            </a:r>
            <a:r>
              <a:rPr lang="ko-KR" altLang="ko-KR" sz="2800" dirty="0"/>
              <a:t>알고리즘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ko-KR" dirty="0"/>
              <a:t>[1] </a:t>
            </a:r>
            <a:r>
              <a:rPr lang="ko-KR" altLang="ko-KR" dirty="0"/>
              <a:t>삭제할 키 </a:t>
            </a:r>
            <a:r>
              <a:rPr lang="en-US" altLang="ko-KR" dirty="0"/>
              <a:t>k</a:t>
            </a:r>
            <a:r>
              <a:rPr lang="ko-KR" altLang="ko-KR" dirty="0"/>
              <a:t>가 있는 노드</a:t>
            </a:r>
            <a:r>
              <a:rPr lang="en-US" altLang="ko-KR" dirty="0"/>
              <a:t>x</a:t>
            </a:r>
            <a:r>
              <a:rPr lang="ko-KR" altLang="ko-KR" dirty="0"/>
              <a:t>를 </a:t>
            </a:r>
            <a:r>
              <a:rPr lang="ko-KR" altLang="ko-KR" dirty="0" smtClean="0"/>
              <a:t>탐색</a:t>
            </a:r>
            <a:endParaRPr lang="en-US" altLang="ko-KR" dirty="0" smtClean="0"/>
          </a:p>
          <a:p>
            <a:pPr marL="354013" indent="-354013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ko-KR" dirty="0" smtClean="0"/>
              <a:t>[</a:t>
            </a:r>
            <a:r>
              <a:rPr lang="en-US" altLang="ko-KR" dirty="0"/>
              <a:t>2] </a:t>
            </a:r>
            <a:r>
              <a:rPr lang="en-US" altLang="ko-KR" dirty="0">
                <a:solidFill>
                  <a:srgbClr val="3333FF"/>
                </a:solidFill>
              </a:rPr>
              <a:t>if (x</a:t>
            </a:r>
            <a:r>
              <a:rPr lang="ko-KR" altLang="ko-KR" dirty="0">
                <a:solidFill>
                  <a:srgbClr val="3333FF"/>
                </a:solidFill>
              </a:rPr>
              <a:t>가 이파리노드이면</a:t>
            </a:r>
            <a:r>
              <a:rPr lang="en-US" altLang="ko-KR" dirty="0">
                <a:solidFill>
                  <a:srgbClr val="3333FF"/>
                </a:solidFill>
              </a:rPr>
              <a:t>)</a:t>
            </a:r>
            <a:r>
              <a:rPr lang="en-US" altLang="ko-KR" dirty="0"/>
              <a:t>, k</a:t>
            </a:r>
            <a:r>
              <a:rPr lang="ko-KR" altLang="ko-KR" dirty="0"/>
              <a:t>를 노드 </a:t>
            </a:r>
            <a:r>
              <a:rPr lang="en-US" altLang="ko-KR" dirty="0"/>
              <a:t>x</a:t>
            </a:r>
            <a:r>
              <a:rPr lang="ko-KR" altLang="ko-KR" dirty="0"/>
              <a:t>에서 삭제한다</a:t>
            </a:r>
            <a:r>
              <a:rPr lang="en-US" altLang="ko-KR" dirty="0"/>
              <a:t>. x</a:t>
            </a:r>
            <a:r>
              <a:rPr lang="ko-KR" altLang="ko-KR" dirty="0"/>
              <a:t>를 삭제 </a:t>
            </a:r>
            <a:r>
              <a:rPr lang="ko-KR" altLang="ko-KR" dirty="0" smtClean="0"/>
              <a:t>후</a:t>
            </a:r>
            <a:r>
              <a:rPr lang="en-US" altLang="ko-KR" dirty="0" smtClean="0"/>
              <a:t> empty</a:t>
            </a:r>
            <a:r>
              <a:rPr lang="ko-KR" altLang="ko-KR" dirty="0"/>
              <a:t>가 아니면 </a:t>
            </a:r>
            <a:r>
              <a:rPr lang="ko-KR" altLang="ko-KR" dirty="0" smtClean="0"/>
              <a:t>알고리즘 종료</a:t>
            </a:r>
            <a:r>
              <a:rPr lang="en-US" altLang="ko-KR" dirty="0" smtClean="0"/>
              <a:t>. </a:t>
            </a:r>
            <a:r>
              <a:rPr lang="ko-KR" altLang="ko-KR" dirty="0"/>
              <a:t>만약 </a:t>
            </a:r>
            <a:r>
              <a:rPr lang="en-US" altLang="ko-KR" dirty="0"/>
              <a:t>x</a:t>
            </a:r>
            <a:r>
              <a:rPr lang="ko-KR" altLang="ko-KR" dirty="0"/>
              <a:t>가</a:t>
            </a:r>
            <a:r>
              <a:rPr lang="en-US" altLang="ko-KR" dirty="0"/>
              <a:t> empty</a:t>
            </a:r>
            <a:r>
              <a:rPr lang="ko-KR" altLang="ko-KR" dirty="0"/>
              <a:t>인 경우</a:t>
            </a:r>
            <a:r>
              <a:rPr lang="en-US" altLang="ko-KR" dirty="0"/>
              <a:t>, x</a:t>
            </a:r>
            <a:r>
              <a:rPr lang="ko-KR" altLang="ko-KR" dirty="0"/>
              <a:t>의 </a:t>
            </a:r>
            <a:r>
              <a:rPr lang="ko-KR" altLang="ko-KR" dirty="0" err="1"/>
              <a:t>형제노드들</a:t>
            </a:r>
            <a:r>
              <a:rPr lang="ko-KR" altLang="ko-KR" dirty="0"/>
              <a:t> 중에 </a:t>
            </a:r>
            <a:r>
              <a:rPr lang="en-US" altLang="ko-KR" dirty="0"/>
              <a:t>3-</a:t>
            </a:r>
            <a:r>
              <a:rPr lang="ko-KR" altLang="ko-KR" dirty="0"/>
              <a:t>노드가 있으면 이동 연산을 수행하고</a:t>
            </a:r>
            <a:r>
              <a:rPr lang="en-US" altLang="ko-KR" dirty="0"/>
              <a:t>, </a:t>
            </a:r>
            <a:r>
              <a:rPr lang="ko-KR" altLang="ko-KR" dirty="0"/>
              <a:t>그렇지 않으면 </a:t>
            </a:r>
            <a:r>
              <a:rPr lang="ko-KR" altLang="ko-KR" dirty="0">
                <a:solidFill>
                  <a:srgbClr val="FF0000"/>
                </a:solidFill>
              </a:rPr>
              <a:t>통합 </a:t>
            </a:r>
            <a:r>
              <a:rPr lang="ko-KR" altLang="ko-KR" dirty="0" smtClean="0">
                <a:solidFill>
                  <a:srgbClr val="FF0000"/>
                </a:solidFill>
              </a:rPr>
              <a:t>연산</a:t>
            </a:r>
            <a:r>
              <a:rPr lang="ko-KR" altLang="ko-KR" dirty="0" smtClean="0"/>
              <a:t> 수행</a:t>
            </a:r>
            <a:endParaRPr lang="ko-KR" altLang="ko-KR" dirty="0"/>
          </a:p>
          <a:p>
            <a:pPr marL="354013" indent="-354013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ko-KR" dirty="0"/>
              <a:t>[3]</a:t>
            </a:r>
            <a:r>
              <a:rPr lang="en-US" altLang="ko-KR" dirty="0">
                <a:solidFill>
                  <a:srgbClr val="3333FF"/>
                </a:solidFill>
              </a:rPr>
              <a:t> if (x </a:t>
            </a:r>
            <a:r>
              <a:rPr lang="ko-KR" altLang="ko-KR" dirty="0">
                <a:solidFill>
                  <a:srgbClr val="3333FF"/>
                </a:solidFill>
              </a:rPr>
              <a:t>가 이파리노드가 아니면</a:t>
            </a:r>
            <a:r>
              <a:rPr lang="en-US" altLang="ko-KR" dirty="0">
                <a:solidFill>
                  <a:srgbClr val="3333FF"/>
                </a:solidFill>
              </a:rPr>
              <a:t>)</a:t>
            </a:r>
            <a:r>
              <a:rPr lang="en-US" altLang="ko-KR" dirty="0"/>
              <a:t>, k</a:t>
            </a:r>
            <a:r>
              <a:rPr lang="ko-KR" altLang="ko-KR" dirty="0"/>
              <a:t>의 중위 </a:t>
            </a:r>
            <a:r>
              <a:rPr lang="ko-KR" altLang="ko-KR" dirty="0" err="1"/>
              <a:t>선행자가</a:t>
            </a:r>
            <a:r>
              <a:rPr lang="ko-KR" altLang="ko-KR" dirty="0"/>
              <a:t> 있는 노드 </a:t>
            </a:r>
            <a:r>
              <a:rPr lang="en-US" altLang="ko-KR" dirty="0"/>
              <a:t>y</a:t>
            </a:r>
            <a:r>
              <a:rPr lang="ko-KR" altLang="ko-KR" dirty="0"/>
              <a:t>와 중위 </a:t>
            </a:r>
            <a:r>
              <a:rPr lang="ko-KR" altLang="ko-KR" dirty="0" err="1"/>
              <a:t>후속자가</a:t>
            </a:r>
            <a:r>
              <a:rPr lang="ko-KR" altLang="ko-KR" dirty="0"/>
              <a:t> 있는 노드</a:t>
            </a:r>
            <a:r>
              <a:rPr lang="en-US" altLang="ko-KR" dirty="0"/>
              <a:t> z</a:t>
            </a:r>
            <a:r>
              <a:rPr lang="ko-KR" altLang="ko-KR" dirty="0"/>
              <a:t>를 찾는다</a:t>
            </a:r>
            <a:r>
              <a:rPr lang="en-US" altLang="ko-KR" dirty="0"/>
              <a:t>. </a:t>
            </a:r>
            <a:endParaRPr lang="ko-KR" altLang="ko-KR" dirty="0"/>
          </a:p>
          <a:p>
            <a:pPr marL="354013" indent="-354013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ko-KR" dirty="0"/>
              <a:t>[4] </a:t>
            </a:r>
            <a:r>
              <a:rPr lang="en-US" altLang="ko-KR" dirty="0">
                <a:solidFill>
                  <a:srgbClr val="3333FF"/>
                </a:solidFill>
              </a:rPr>
              <a:t>if (y </a:t>
            </a:r>
            <a:r>
              <a:rPr lang="ko-KR" altLang="ko-KR" dirty="0">
                <a:solidFill>
                  <a:srgbClr val="3333FF"/>
                </a:solidFill>
              </a:rPr>
              <a:t>또는 </a:t>
            </a:r>
            <a:r>
              <a:rPr lang="en-US" altLang="ko-KR" dirty="0">
                <a:solidFill>
                  <a:srgbClr val="3333FF"/>
                </a:solidFill>
              </a:rPr>
              <a:t>z</a:t>
            </a:r>
            <a:r>
              <a:rPr lang="ko-KR" altLang="ko-KR" dirty="0">
                <a:solidFill>
                  <a:srgbClr val="3333FF"/>
                </a:solidFill>
              </a:rPr>
              <a:t>에서 이동 연산이 가능하면</a:t>
            </a:r>
            <a:r>
              <a:rPr lang="en-US" altLang="ko-KR" dirty="0">
                <a:solidFill>
                  <a:srgbClr val="3333FF"/>
                </a:solidFill>
              </a:rPr>
              <a:t>)</a:t>
            </a:r>
            <a:r>
              <a:rPr lang="en-US" altLang="ko-KR" dirty="0"/>
              <a:t>, </a:t>
            </a:r>
            <a:r>
              <a:rPr lang="ko-KR" altLang="en-US" dirty="0" smtClean="0"/>
              <a:t>이동 연산 가능한 키</a:t>
            </a:r>
            <a:r>
              <a:rPr lang="ko-KR" altLang="ko-KR" dirty="0" smtClean="0"/>
              <a:t>를</a:t>
            </a:r>
            <a:r>
              <a:rPr lang="en-US" altLang="ko-KR" dirty="0" smtClean="0"/>
              <a:t> k</a:t>
            </a:r>
            <a:r>
              <a:rPr lang="ko-KR" altLang="ko-KR" dirty="0"/>
              <a:t>와 서로 교환하고 이동 연산을 수행하며</a:t>
            </a:r>
            <a:r>
              <a:rPr lang="en-US" altLang="ko-KR" dirty="0"/>
              <a:t>, </a:t>
            </a:r>
            <a:r>
              <a:rPr lang="ko-KR" altLang="ko-KR" dirty="0"/>
              <a:t>동시에</a:t>
            </a:r>
            <a:r>
              <a:rPr lang="en-US" altLang="ko-KR" dirty="0"/>
              <a:t> k</a:t>
            </a:r>
            <a:r>
              <a:rPr lang="ko-KR" altLang="ko-KR" dirty="0"/>
              <a:t>를 삭제한 후에 알고리즘을 </a:t>
            </a:r>
            <a:r>
              <a:rPr lang="ko-KR" altLang="ko-KR" dirty="0" smtClean="0"/>
              <a:t>종료</a:t>
            </a:r>
            <a:endParaRPr lang="ko-KR" altLang="ko-KR" dirty="0"/>
          </a:p>
          <a:p>
            <a:pPr marL="354013" indent="-354013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ko-KR" dirty="0"/>
              <a:t>[5]</a:t>
            </a:r>
            <a:r>
              <a:rPr lang="en-US" altLang="ko-KR" dirty="0">
                <a:solidFill>
                  <a:srgbClr val="3333FF"/>
                </a:solidFill>
              </a:rPr>
              <a:t> if (y</a:t>
            </a:r>
            <a:r>
              <a:rPr lang="ko-KR" altLang="ko-KR" dirty="0">
                <a:solidFill>
                  <a:srgbClr val="3333FF"/>
                </a:solidFill>
              </a:rPr>
              <a:t>와 </a:t>
            </a:r>
            <a:r>
              <a:rPr lang="en-US" altLang="ko-KR" dirty="0">
                <a:solidFill>
                  <a:srgbClr val="3333FF"/>
                </a:solidFill>
              </a:rPr>
              <a:t>z </a:t>
            </a:r>
            <a:r>
              <a:rPr lang="ko-KR" altLang="ko-KR" dirty="0">
                <a:solidFill>
                  <a:srgbClr val="3333FF"/>
                </a:solidFill>
              </a:rPr>
              <a:t>둘 다 이동 연산이 불가능하면</a:t>
            </a:r>
            <a:r>
              <a:rPr lang="en-US" altLang="ko-KR" dirty="0">
                <a:solidFill>
                  <a:srgbClr val="3333FF"/>
                </a:solidFill>
              </a:rPr>
              <a:t>)</a:t>
            </a:r>
            <a:r>
              <a:rPr lang="en-US" altLang="ko-KR" dirty="0"/>
              <a:t>, y</a:t>
            </a:r>
            <a:r>
              <a:rPr lang="ko-KR" altLang="ko-KR" dirty="0"/>
              <a:t>나 </a:t>
            </a:r>
            <a:r>
              <a:rPr lang="en-US" altLang="ko-KR" dirty="0"/>
              <a:t>z </a:t>
            </a:r>
            <a:r>
              <a:rPr lang="ko-KR" altLang="ko-KR" dirty="0"/>
              <a:t>중에서 임의로 하나를 선택한다</a:t>
            </a:r>
            <a:r>
              <a:rPr lang="en-US" altLang="ko-KR" dirty="0"/>
              <a:t>. </a:t>
            </a:r>
            <a:r>
              <a:rPr lang="ko-KR" altLang="ko-KR" dirty="0"/>
              <a:t>그리고 </a:t>
            </a:r>
            <a:r>
              <a:rPr lang="ko-KR" altLang="en-US" dirty="0" smtClean="0"/>
              <a:t>선택한 노드의 키</a:t>
            </a:r>
            <a:r>
              <a:rPr lang="ko-KR" altLang="ko-KR" dirty="0" smtClean="0"/>
              <a:t>를 </a:t>
            </a:r>
            <a:r>
              <a:rPr lang="en-US" altLang="ko-KR" dirty="0"/>
              <a:t>k</a:t>
            </a:r>
            <a:r>
              <a:rPr lang="ko-KR" altLang="ko-KR" dirty="0"/>
              <a:t>와 서로 교환한 후</a:t>
            </a:r>
            <a:r>
              <a:rPr lang="en-US" altLang="ko-KR" dirty="0"/>
              <a:t> k</a:t>
            </a:r>
            <a:r>
              <a:rPr lang="ko-KR" altLang="ko-KR" dirty="0"/>
              <a:t>를 삭제하고</a:t>
            </a:r>
            <a:r>
              <a:rPr lang="en-US" altLang="ko-KR" dirty="0"/>
              <a:t>, </a:t>
            </a:r>
            <a:r>
              <a:rPr lang="ko-KR" altLang="ko-KR" dirty="0">
                <a:solidFill>
                  <a:srgbClr val="FF0000"/>
                </a:solidFill>
              </a:rPr>
              <a:t>통합 </a:t>
            </a:r>
            <a:r>
              <a:rPr lang="ko-KR" altLang="ko-KR" dirty="0" smtClean="0">
                <a:solidFill>
                  <a:srgbClr val="FF0000"/>
                </a:solidFill>
              </a:rPr>
              <a:t>연산</a:t>
            </a:r>
            <a:r>
              <a:rPr lang="ko-KR" altLang="ko-KR" dirty="0" smtClean="0"/>
              <a:t> 수행</a:t>
            </a:r>
            <a:endParaRPr lang="ko-KR" altLang="ko-KR" dirty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600"/>
              </a:spcAft>
            </a:pPr>
            <a:r>
              <a:rPr lang="ko-KR" altLang="en-US" dirty="0" smtClean="0">
                <a:solidFill>
                  <a:srgbClr val="FF0000"/>
                </a:solidFill>
              </a:rPr>
              <a:t>통합 연산</a:t>
            </a:r>
            <a:r>
              <a:rPr lang="ko-KR" altLang="en-US" dirty="0" smtClean="0"/>
              <a:t> 수행 후 루트 방향으로 연속적인 통합 연산이 수행될 수도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14834121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61211" y="638921"/>
            <a:ext cx="31216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1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] 80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을 삭제</a:t>
            </a:r>
            <a:endParaRPr lang="ko-KR" altLang="en-US" sz="2400" dirty="0"/>
          </a:p>
        </p:txBody>
      </p:sp>
      <p:pic>
        <p:nvPicPr>
          <p:cNvPr id="3" name="그림 2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75470" y="2202376"/>
            <a:ext cx="6866447" cy="1805953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직사각형 3"/>
          <p:cNvSpPr/>
          <p:nvPr/>
        </p:nvSpPr>
        <p:spPr>
          <a:xfrm>
            <a:off x="1275470" y="4648454"/>
            <a:ext cx="71210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ko-KR" sz="2400" dirty="0"/>
              <a:t>(a) 80</a:t>
            </a:r>
            <a:r>
              <a:rPr lang="ko-KR" altLang="ko-KR" sz="2400" dirty="0">
                <a:latin typeface="Calibri" panose="020F0502020204030204" pitchFamily="34" charset="0"/>
              </a:rPr>
              <a:t>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있는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탐색</a:t>
            </a:r>
            <a:r>
              <a:rPr lang="en-US" altLang="ko-KR" sz="2400" dirty="0"/>
              <a:t>	    </a:t>
            </a:r>
            <a:r>
              <a:rPr lang="en-US" altLang="ko-KR" sz="2400" dirty="0" smtClean="0"/>
              <a:t>        </a:t>
            </a:r>
            <a:r>
              <a:rPr lang="en-US" altLang="ko-KR" sz="2400" dirty="0"/>
              <a:t>(b) 80</a:t>
            </a:r>
            <a:r>
              <a:rPr lang="ko-KR" altLang="ko-KR" sz="2400" dirty="0">
                <a:latin typeface="Calibri" panose="020F0502020204030204" pitchFamily="34" charset="0"/>
              </a:rPr>
              <a:t>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98525589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61211" y="638921"/>
            <a:ext cx="31216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2] 80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을 삭제</a:t>
            </a:r>
            <a:endParaRPr lang="ko-KR" altLang="en-US" sz="2400" dirty="0"/>
          </a:p>
        </p:txBody>
      </p:sp>
      <p:pic>
        <p:nvPicPr>
          <p:cNvPr id="5" name="그림 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165" y="2209391"/>
            <a:ext cx="8345003" cy="179893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22098069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661211" y="638921"/>
            <a:ext cx="31216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[</a:t>
            </a:r>
            <a:r>
              <a:rPr lang="ko-KR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예제</a:t>
            </a:r>
            <a:r>
              <a:rPr lang="en-US" altLang="ko-KR" sz="2400" dirty="0">
                <a:latin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altLang="ko-KR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3] 50</a:t>
            </a:r>
            <a:r>
              <a:rPr lang="ko-KR" altLang="en-US" sz="2400" dirty="0" smtClean="0">
                <a:latin typeface="Calibri" panose="020F0502020204030204" pitchFamily="34" charset="0"/>
                <a:cs typeface="Times New Roman" panose="02020603050405020304" pitchFamily="18" charset="0"/>
              </a:rPr>
              <a:t>을 삭제</a:t>
            </a:r>
            <a:endParaRPr lang="ko-KR" altLang="en-US" sz="2400" dirty="0"/>
          </a:p>
        </p:txBody>
      </p:sp>
      <p:pic>
        <p:nvPicPr>
          <p:cNvPr id="4" name="그림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341" y="1830262"/>
            <a:ext cx="7672357" cy="1814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그림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0411" y="4374750"/>
            <a:ext cx="5167342" cy="161269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44407680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28650" y="570130"/>
            <a:ext cx="7886700" cy="503554"/>
          </a:xfrm>
        </p:spPr>
        <p:txBody>
          <a:bodyPr/>
          <a:lstStyle/>
          <a:p>
            <a:r>
              <a:rPr lang="ko-KR" altLang="ko-KR" dirty="0" err="1" smtClean="0"/>
              <a:t>수행시간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651819"/>
            <a:ext cx="7886700" cy="4840421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/>
              <a:t>2-3</a:t>
            </a:r>
            <a:r>
              <a:rPr lang="ko-KR" altLang="ko-KR" sz="2400" dirty="0"/>
              <a:t>트리의 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연산은 각각</a:t>
            </a:r>
            <a:r>
              <a:rPr lang="ko-KR" altLang="ko-KR" sz="2400" dirty="0">
                <a:solidFill>
                  <a:srgbClr val="3333FF"/>
                </a:solidFill>
              </a:rPr>
              <a:t> 트리 높이에 비례</a:t>
            </a:r>
            <a:r>
              <a:rPr lang="ko-KR" altLang="ko-KR" sz="2400" dirty="0"/>
              <a:t>하는 시간이 </a:t>
            </a:r>
            <a:r>
              <a:rPr lang="ko-KR" altLang="ko-KR" sz="2400" dirty="0" smtClean="0"/>
              <a:t>소요</a:t>
            </a:r>
            <a:endParaRPr lang="en-US" altLang="ko-KR" sz="2400" dirty="0" smtClean="0"/>
          </a:p>
          <a:p>
            <a:pPr lvl="1"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  <a:buFontTx/>
              <a:buChar char="-"/>
            </a:pPr>
            <a:r>
              <a:rPr lang="ko-KR" altLang="ko-KR" sz="2200" dirty="0" smtClean="0"/>
              <a:t>각 </a:t>
            </a:r>
            <a:r>
              <a:rPr lang="ko-KR" altLang="ko-KR" sz="2200" dirty="0"/>
              <a:t>연산은 루트노드부터 이파리노드까지 탐색해야 하고</a:t>
            </a:r>
            <a:r>
              <a:rPr lang="en-US" altLang="ko-KR" sz="2200" dirty="0"/>
              <a:t>, </a:t>
            </a:r>
            <a:r>
              <a:rPr lang="ko-KR" altLang="ko-KR" sz="2200" dirty="0"/>
              <a:t>삽입이나 삭제는 분리나 통합 연산을 수행하며 다시 루트노드까지 올라가는 경우도 있기 </a:t>
            </a:r>
            <a:r>
              <a:rPr lang="ko-KR" altLang="ko-KR" sz="2200" dirty="0" smtClean="0"/>
              <a:t>때문</a:t>
            </a:r>
            <a:endParaRPr lang="en-US" altLang="ko-KR" sz="2200" dirty="0" smtClean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ko-KR" sz="2400" dirty="0" smtClean="0"/>
              <a:t>단</a:t>
            </a:r>
            <a:r>
              <a:rPr lang="en-US" altLang="ko-KR" sz="2400" dirty="0"/>
              <a:t>, </a:t>
            </a:r>
            <a:r>
              <a:rPr lang="ko-KR" altLang="en-US" sz="2400" dirty="0" smtClean="0"/>
              <a:t>개별적인 </a:t>
            </a:r>
            <a:r>
              <a:rPr lang="ko-KR" altLang="ko-KR" sz="2400" dirty="0" smtClean="0"/>
              <a:t>분리 </a:t>
            </a:r>
            <a:r>
              <a:rPr lang="ko-KR" altLang="ko-KR" sz="2400" dirty="0"/>
              <a:t>연산이나 통합 연산은 각각 트리의 지역적인 부분에서만 수행되므로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O(1) </a:t>
            </a:r>
            <a:r>
              <a:rPr lang="ko-KR" altLang="ko-KR" sz="2400" dirty="0"/>
              <a:t>시간만 </a:t>
            </a:r>
            <a:r>
              <a:rPr lang="ko-KR" altLang="ko-KR" sz="2400" dirty="0" smtClean="0"/>
              <a:t>소요</a:t>
            </a:r>
            <a:endParaRPr lang="ko-KR" altLang="ko-KR" sz="2400" dirty="0"/>
          </a:p>
          <a:p>
            <a:pPr>
              <a:lnSpc>
                <a:spcPct val="110000"/>
              </a:lnSpc>
              <a:spcBef>
                <a:spcPts val="0"/>
              </a:spcBef>
              <a:spcAft>
                <a:spcPts val="1200"/>
              </a:spcAft>
            </a:pPr>
            <a:r>
              <a:rPr lang="en-US" altLang="ko-KR" sz="2400" dirty="0"/>
              <a:t>2-3 </a:t>
            </a:r>
            <a:r>
              <a:rPr lang="ko-KR" altLang="ko-KR" sz="2400" dirty="0"/>
              <a:t>트리가 가장 높은 경우는 모든 노드가 </a:t>
            </a:r>
            <a:r>
              <a:rPr lang="en-US" altLang="ko-KR" sz="2400" dirty="0"/>
              <a:t>2-</a:t>
            </a:r>
            <a:r>
              <a:rPr lang="ko-KR" altLang="ko-KR" sz="2400" dirty="0"/>
              <a:t>노드인 경우이고</a:t>
            </a:r>
            <a:r>
              <a:rPr lang="en-US" altLang="ko-KR" sz="2400" dirty="0"/>
              <a:t>, </a:t>
            </a:r>
            <a:r>
              <a:rPr lang="ko-KR" altLang="ko-KR" sz="2400" dirty="0"/>
              <a:t>이 </a:t>
            </a:r>
            <a:r>
              <a:rPr lang="ko-KR" altLang="en-US" sz="2400" dirty="0" smtClean="0"/>
              <a:t>때의</a:t>
            </a:r>
            <a:r>
              <a:rPr lang="ko-KR" altLang="ko-KR" sz="2400" dirty="0" smtClean="0"/>
              <a:t> 트리 높이</a:t>
            </a:r>
            <a:r>
              <a:rPr lang="en-US" altLang="ko-KR" sz="2400" dirty="0" smtClean="0"/>
              <a:t> =</a:t>
            </a:r>
            <a:r>
              <a:rPr lang="ko-KR" altLang="ko-KR" sz="2400" dirty="0" smtClean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log</a:t>
            </a:r>
            <a:r>
              <a:rPr lang="en-US" altLang="ko-KR" sz="2400" baseline="-25000" dirty="0">
                <a:solidFill>
                  <a:srgbClr val="3333FF"/>
                </a:solidFill>
              </a:rPr>
              <a:t>2</a:t>
            </a:r>
            <a:r>
              <a:rPr lang="en-US" altLang="ko-KR" sz="2400" dirty="0">
                <a:solidFill>
                  <a:srgbClr val="3333FF"/>
                </a:solidFill>
              </a:rPr>
              <a:t>(N+1</a:t>
            </a:r>
            <a:r>
              <a:rPr lang="en-US" altLang="ko-KR" sz="2400" dirty="0" smtClean="0">
                <a:solidFill>
                  <a:srgbClr val="3333FF"/>
                </a:solidFill>
              </a:rPr>
              <a:t>)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3882806411"/>
      </p:ext>
    </p:extLst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ko-KR" altLang="ko-KR" sz="2400" dirty="0" smtClean="0"/>
              <a:t>트리의 </a:t>
            </a:r>
            <a:r>
              <a:rPr lang="ko-KR" altLang="ko-KR" sz="2400" dirty="0"/>
              <a:t>모든 노드가 </a:t>
            </a:r>
            <a:r>
              <a:rPr lang="en-US" altLang="ko-KR" sz="2400" dirty="0"/>
              <a:t>3-</a:t>
            </a:r>
            <a:r>
              <a:rPr lang="ko-KR" altLang="ko-KR" sz="2400" dirty="0" smtClean="0"/>
              <a:t>노드</a:t>
            </a:r>
            <a:r>
              <a:rPr lang="ko-KR" altLang="en-US" sz="2400" dirty="0" smtClean="0"/>
              <a:t>이면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트리의 </a:t>
            </a:r>
            <a:r>
              <a:rPr lang="ko-KR" altLang="ko-KR" sz="2400" dirty="0" smtClean="0"/>
              <a:t>높이</a:t>
            </a:r>
            <a:r>
              <a:rPr lang="ko-KR" altLang="en-US" sz="2400" dirty="0" smtClean="0"/>
              <a:t>가</a:t>
            </a:r>
            <a:r>
              <a:rPr lang="ko-KR" altLang="ko-KR" sz="2400" dirty="0" smtClean="0"/>
              <a:t> 최소</a:t>
            </a:r>
            <a:r>
              <a:rPr lang="ko-KR" altLang="en-US" sz="2400" dirty="0" smtClean="0"/>
              <a:t>이</a:t>
            </a:r>
            <a:r>
              <a:rPr lang="ko-KR" altLang="ko-KR" sz="2400" dirty="0" smtClean="0"/>
              <a:t>며</a:t>
            </a:r>
            <a:r>
              <a:rPr lang="en-US" altLang="ko-KR" sz="2400" dirty="0"/>
              <a:t>, </a:t>
            </a:r>
            <a:r>
              <a:rPr lang="ko-KR" altLang="ko-KR" sz="2400" dirty="0"/>
              <a:t>높이는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log</a:t>
            </a:r>
            <a:r>
              <a:rPr lang="en-US" altLang="ko-KR" sz="2400" baseline="-25000" dirty="0">
                <a:solidFill>
                  <a:srgbClr val="3333FF"/>
                </a:solidFill>
              </a:rPr>
              <a:t>3</a:t>
            </a:r>
            <a:r>
              <a:rPr lang="en-US" altLang="ko-KR" sz="2400" dirty="0">
                <a:solidFill>
                  <a:srgbClr val="3333FF"/>
                </a:solidFill>
              </a:rPr>
              <a:t>N </a:t>
            </a:r>
            <a:r>
              <a:rPr lang="en-US" altLang="ko-KR" sz="2400" dirty="0">
                <a:solidFill>
                  <a:srgbClr val="3333FF"/>
                </a:solidFill>
                <a:sym typeface="Symbol" panose="05050102010706020507" pitchFamily="18" charset="2"/>
              </a:rPr>
              <a:t></a:t>
            </a:r>
            <a:r>
              <a:rPr lang="en-US" altLang="ko-KR" sz="2400" dirty="0">
                <a:solidFill>
                  <a:srgbClr val="3333FF"/>
                </a:solidFill>
              </a:rPr>
              <a:t> 0.63 log</a:t>
            </a:r>
            <a:r>
              <a:rPr lang="en-US" altLang="ko-KR" sz="2400" baseline="-25000" dirty="0">
                <a:solidFill>
                  <a:srgbClr val="3333FF"/>
                </a:solidFill>
              </a:rPr>
              <a:t>2</a:t>
            </a:r>
            <a:r>
              <a:rPr lang="en-US" altLang="ko-KR" sz="2400" dirty="0">
                <a:solidFill>
                  <a:srgbClr val="3333FF"/>
                </a:solidFill>
              </a:rPr>
              <a:t>N</a:t>
            </a:r>
            <a:r>
              <a:rPr lang="ko-KR" altLang="ko-KR" sz="2400" dirty="0"/>
              <a:t>이다</a:t>
            </a:r>
            <a:r>
              <a:rPr lang="en-US" altLang="ko-KR" sz="2400" dirty="0"/>
              <a:t>. </a:t>
            </a:r>
            <a:endParaRPr lang="en-US" altLang="ko-KR" sz="2400" dirty="0" smtClean="0"/>
          </a:p>
          <a:p>
            <a:pPr>
              <a:lnSpc>
                <a:spcPct val="120000"/>
              </a:lnSpc>
            </a:pPr>
            <a:r>
              <a:rPr lang="ko-KR" altLang="ko-KR" sz="2400" dirty="0" smtClean="0"/>
              <a:t>따라서 </a:t>
            </a:r>
            <a:r>
              <a:rPr lang="en-US" altLang="ko-KR" sz="2400" dirty="0"/>
              <a:t>2-3</a:t>
            </a:r>
            <a:r>
              <a:rPr lang="ko-KR" altLang="ko-KR" sz="2400" dirty="0"/>
              <a:t>트리의 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연산의 </a:t>
            </a:r>
            <a:r>
              <a:rPr lang="ko-KR" altLang="ko-KR" sz="2400" dirty="0" err="1"/>
              <a:t>수행시간은</a:t>
            </a:r>
            <a:r>
              <a:rPr lang="ko-KR" altLang="ko-KR" sz="2400" dirty="0"/>
              <a:t> </a:t>
            </a:r>
            <a:r>
              <a:rPr lang="ko-KR" altLang="ko-KR" sz="2400" dirty="0" smtClean="0"/>
              <a:t>각각</a:t>
            </a:r>
            <a:r>
              <a:rPr lang="en-US" altLang="ko-KR" sz="2400" dirty="0" smtClean="0"/>
              <a:t> </a:t>
            </a:r>
            <a:r>
              <a:rPr lang="en-US" altLang="ko-KR" sz="2400" dirty="0" smtClean="0">
                <a:solidFill>
                  <a:srgbClr val="3333FF"/>
                </a:solidFill>
              </a:rPr>
              <a:t>O(</a:t>
            </a:r>
            <a:r>
              <a:rPr lang="en-US" altLang="ko-KR" sz="2400" dirty="0" err="1" smtClean="0">
                <a:solidFill>
                  <a:srgbClr val="3333FF"/>
                </a:solidFill>
              </a:rPr>
              <a:t>logN</a:t>
            </a:r>
            <a:r>
              <a:rPr lang="en-US" altLang="ko-KR" sz="2400" dirty="0" smtClean="0">
                <a:solidFill>
                  <a:srgbClr val="3333FF"/>
                </a:solidFill>
              </a:rPr>
              <a:t>)</a:t>
            </a:r>
            <a:endParaRPr lang="ko-KR" altLang="ko-KR" sz="2400" dirty="0"/>
          </a:p>
        </p:txBody>
      </p:sp>
    </p:spTree>
    <p:extLst>
      <p:ext uri="{BB962C8B-B14F-4D97-AF65-F5344CB8AC3E}">
        <p14:creationId xmlns:p14="http://schemas.microsoft.com/office/powerpoint/2010/main" val="624107365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557409" y="543393"/>
            <a:ext cx="8298492" cy="45840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3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/>
              <a:t>2-3</a:t>
            </a:r>
            <a:r>
              <a:rPr lang="ko-KR" altLang="ko-KR" sz="2400" dirty="0">
                <a:latin typeface="Calibri" panose="020F0502020204030204" pitchFamily="34" charset="0"/>
              </a:rPr>
              <a:t>트리는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이진탐색트리에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비해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매우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우수한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성능을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보이나</a:t>
            </a:r>
            <a:r>
              <a:rPr lang="en-US" altLang="ko-KR" sz="2400" dirty="0"/>
              <a:t>, 2-3</a:t>
            </a:r>
            <a:r>
              <a:rPr lang="ko-KR" altLang="ko-KR" sz="2400" dirty="0">
                <a:latin typeface="Calibri" panose="020F0502020204030204" pitchFamily="34" charset="0"/>
              </a:rPr>
              <a:t>트리를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실제로</a:t>
            </a:r>
            <a:r>
              <a:rPr lang="ko-KR" altLang="ko-KR" sz="2400" dirty="0"/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구현하기에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다소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어려움</a:t>
            </a:r>
            <a:r>
              <a:rPr lang="ko-KR" altLang="ko-KR" sz="2400" dirty="0">
                <a:latin typeface="Calibri" panose="020F0502020204030204" pitchFamily="34" charset="0"/>
              </a:rPr>
              <a:t>이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따</a:t>
            </a:r>
            <a:r>
              <a:rPr lang="ko-KR" altLang="en-US" sz="2400" dirty="0" smtClean="0">
                <a:latin typeface="Calibri" panose="020F0502020204030204" pitchFamily="34" charset="0"/>
              </a:rPr>
              <a:t>름</a:t>
            </a:r>
            <a:endParaRPr lang="en-US" altLang="ko-KR" sz="2400" dirty="0" smtClean="0"/>
          </a:p>
          <a:p>
            <a:pPr marL="342900" indent="-342900">
              <a:lnSpc>
                <a:spcPct val="13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구현이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어려운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이유는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노드를</a:t>
            </a:r>
            <a:r>
              <a:rPr lang="ko-KR" altLang="ko-KR" sz="2400" dirty="0"/>
              <a:t> </a:t>
            </a:r>
            <a:r>
              <a:rPr lang="en-US" altLang="ko-KR" sz="2400" dirty="0" smtClean="0">
                <a:latin typeface="Calibri" panose="020F0502020204030204" pitchFamily="34" charset="0"/>
              </a:rPr>
              <a:t>2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개의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타입으로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정의해야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하고</a:t>
            </a:r>
            <a:r>
              <a:rPr lang="en-US" altLang="ko-KR" sz="2400" dirty="0"/>
              <a:t>, </a:t>
            </a:r>
            <a:r>
              <a:rPr lang="ko-KR" altLang="ko-KR" sz="2400" dirty="0">
                <a:latin typeface="Calibri" panose="020F0502020204030204" pitchFamily="34" charset="0"/>
              </a:rPr>
              <a:t>분리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및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통합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연산에서의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다양한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경우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고려해야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하기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때문</a:t>
            </a:r>
            <a:endParaRPr lang="en-US" altLang="ko-KR" sz="2400" dirty="0" smtClean="0"/>
          </a:p>
          <a:p>
            <a:pPr marL="342900" indent="-342900">
              <a:lnSpc>
                <a:spcPct val="13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3-</a:t>
            </a:r>
            <a:r>
              <a:rPr lang="ko-KR" altLang="ko-KR" sz="2400" dirty="0">
                <a:latin typeface="Calibri" panose="020F0502020204030204" pitchFamily="34" charset="0"/>
              </a:rPr>
              <a:t>노드에서는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키를</a:t>
            </a:r>
            <a:r>
              <a:rPr lang="en-US" altLang="ko-KR" sz="2400" dirty="0"/>
              <a:t> 2</a:t>
            </a:r>
            <a:r>
              <a:rPr lang="ko-KR" altLang="ko-KR" sz="2400" dirty="0">
                <a:latin typeface="Calibri" panose="020F0502020204030204" pitchFamily="34" charset="0"/>
              </a:rPr>
              <a:t>회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비교하는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것도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고려해야</a:t>
            </a:r>
            <a:endParaRPr lang="en-US" altLang="ko-KR" sz="2400" dirty="0" smtClean="0"/>
          </a:p>
          <a:p>
            <a:pPr marL="342900" indent="-342900">
              <a:lnSpc>
                <a:spcPct val="130000"/>
              </a:lnSpc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en-US" altLang="ko-KR" sz="2400" dirty="0" smtClean="0"/>
              <a:t>2-3 </a:t>
            </a:r>
            <a:r>
              <a:rPr lang="ko-KR" altLang="ko-KR" sz="2400" dirty="0">
                <a:latin typeface="Calibri" panose="020F0502020204030204" pitchFamily="34" charset="0"/>
              </a:rPr>
              <a:t>트리는</a:t>
            </a:r>
            <a:r>
              <a:rPr lang="en-US" altLang="ko-KR" sz="2400" dirty="0"/>
              <a:t> </a:t>
            </a:r>
            <a:r>
              <a:rPr lang="en-US" altLang="ko-KR" sz="2400" dirty="0" smtClean="0"/>
              <a:t>5.4</a:t>
            </a:r>
            <a:r>
              <a:rPr lang="ko-KR" altLang="ko-KR" sz="2400" dirty="0">
                <a:latin typeface="Calibri" panose="020F0502020204030204" pitchFamily="34" charset="0"/>
              </a:rPr>
              <a:t>절에서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설명할</a:t>
            </a:r>
            <a:r>
              <a:rPr lang="ko-KR" altLang="ko-KR" sz="2400" dirty="0"/>
              <a:t> </a:t>
            </a:r>
            <a:r>
              <a:rPr lang="ko-KR" altLang="ko-KR" sz="2400" dirty="0" err="1" smtClean="0">
                <a:solidFill>
                  <a:srgbClr val="3333FF"/>
                </a:solidFill>
                <a:latin typeface="Calibri" panose="020F0502020204030204" pitchFamily="34" charset="0"/>
              </a:rPr>
              <a:t>좌편향</a:t>
            </a:r>
            <a:r>
              <a:rPr lang="en-US" altLang="ko-KR" sz="2400" dirty="0" smtClean="0">
                <a:solidFill>
                  <a:srgbClr val="3333FF"/>
                </a:solidFill>
                <a:latin typeface="Calibri" panose="020F0502020204030204" pitchFamily="34" charset="0"/>
              </a:rPr>
              <a:t>(Left-Leaning)</a:t>
            </a:r>
            <a:r>
              <a:rPr lang="ko-KR" altLang="ko-KR" sz="2400" dirty="0" smtClean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레드블랙트리의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기본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형태</a:t>
            </a:r>
            <a:r>
              <a:rPr lang="ko-KR" altLang="ko-KR" sz="2400" dirty="0">
                <a:latin typeface="Calibri" panose="020F0502020204030204" pitchFamily="34" charset="0"/>
              </a:rPr>
              <a:t>를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제공</a:t>
            </a:r>
            <a:endParaRPr lang="en-US" altLang="ko-KR" sz="2400" dirty="0" smtClean="0"/>
          </a:p>
        </p:txBody>
      </p:sp>
    </p:spTree>
    <p:extLst>
      <p:ext uri="{BB962C8B-B14F-4D97-AF65-F5344CB8AC3E}">
        <p14:creationId xmlns:p14="http://schemas.microsoft.com/office/powerpoint/2010/main" val="2464994705"/>
      </p:ext>
    </p:extLst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2-3-4 </a:t>
            </a:r>
            <a:r>
              <a:rPr lang="ko-KR" altLang="ko-KR" dirty="0" smtClean="0"/>
              <a:t>트리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40000"/>
              </a:lnSpc>
              <a:spcBef>
                <a:spcPts val="0"/>
              </a:spcBef>
              <a:spcAft>
                <a:spcPts val="2400"/>
              </a:spcAft>
            </a:pPr>
            <a:r>
              <a:rPr lang="en-US" altLang="ko-KR" sz="2400" dirty="0"/>
              <a:t>2-3</a:t>
            </a:r>
            <a:r>
              <a:rPr lang="ko-KR" altLang="ko-KR" sz="2400" dirty="0"/>
              <a:t>트리를 확장한 </a:t>
            </a:r>
            <a:r>
              <a:rPr lang="en-US" altLang="ko-KR" sz="2400" dirty="0"/>
              <a:t>2-3-4</a:t>
            </a:r>
            <a:r>
              <a:rPr lang="ko-KR" altLang="ko-KR" sz="2400" dirty="0"/>
              <a:t>트리는 노드가 </a:t>
            </a:r>
            <a:r>
              <a:rPr lang="ko-KR" altLang="ko-KR" sz="2400" dirty="0" err="1"/>
              <a:t>자식노드를</a:t>
            </a:r>
            <a:r>
              <a:rPr lang="ko-KR" altLang="ko-KR" sz="2400" dirty="0"/>
              <a:t> </a:t>
            </a:r>
            <a:r>
              <a:rPr lang="en-US" altLang="ko-KR" sz="2400" dirty="0"/>
              <a:t>4</a:t>
            </a:r>
            <a:r>
              <a:rPr lang="ko-KR" altLang="ko-KR" sz="2400" dirty="0"/>
              <a:t>개까지 가질 수 있는 </a:t>
            </a:r>
            <a:r>
              <a:rPr lang="ko-KR" altLang="ko-KR" sz="2400" dirty="0" smtClean="0">
                <a:solidFill>
                  <a:srgbClr val="3333FF"/>
                </a:solidFill>
              </a:rPr>
              <a:t>완전균형트리</a:t>
            </a:r>
            <a:endParaRPr lang="en-US" altLang="ko-KR" sz="2400" dirty="0" smtClean="0">
              <a:solidFill>
                <a:srgbClr val="3333FF"/>
              </a:solidFill>
            </a:endParaRPr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2400"/>
              </a:spcAft>
            </a:pPr>
            <a:r>
              <a:rPr lang="en-US" altLang="ko-KR" sz="2400" dirty="0" smtClean="0"/>
              <a:t>2-3-4</a:t>
            </a:r>
            <a:r>
              <a:rPr lang="ko-KR" altLang="ko-KR" sz="2400" dirty="0"/>
              <a:t>트리의 </a:t>
            </a:r>
            <a:r>
              <a:rPr lang="ko-KR" altLang="ko-KR" sz="2400" dirty="0" smtClean="0"/>
              <a:t>장점</a:t>
            </a:r>
            <a:r>
              <a:rPr lang="en-US" altLang="ko-KR" sz="2400" dirty="0" smtClean="0"/>
              <a:t>:</a:t>
            </a:r>
            <a:r>
              <a:rPr lang="ko-KR" altLang="ko-KR" sz="2400" dirty="0" smtClean="0"/>
              <a:t> </a:t>
            </a:r>
            <a:r>
              <a:rPr lang="en-US" altLang="ko-KR" sz="2400" dirty="0"/>
              <a:t>2-3</a:t>
            </a:r>
            <a:r>
              <a:rPr lang="ko-KR" altLang="ko-KR" sz="2400" dirty="0"/>
              <a:t>트리보다 높이가 낮아 그 만큼 빠른 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연산이 수행이 </a:t>
            </a:r>
            <a:r>
              <a:rPr lang="ko-KR" altLang="ko-KR" sz="2400" dirty="0" smtClean="0"/>
              <a:t>가능</a:t>
            </a:r>
            <a:endParaRPr lang="en-US" altLang="ko-KR" sz="2400" dirty="0" smtClean="0"/>
          </a:p>
          <a:p>
            <a:pPr>
              <a:lnSpc>
                <a:spcPct val="140000"/>
              </a:lnSpc>
              <a:spcBef>
                <a:spcPts val="0"/>
              </a:spcBef>
              <a:spcAft>
                <a:spcPts val="2400"/>
              </a:spcAft>
            </a:pPr>
            <a:r>
              <a:rPr lang="en-US" altLang="ko-KR" sz="2400" dirty="0" smtClean="0"/>
              <a:t>2-3-4</a:t>
            </a:r>
            <a:r>
              <a:rPr lang="ko-KR" altLang="ko-KR" sz="2400" dirty="0"/>
              <a:t>트리에서는 삽입 연산을 </a:t>
            </a:r>
            <a:r>
              <a:rPr lang="ko-KR" altLang="ko-KR" sz="2400" dirty="0" smtClean="0"/>
              <a:t>루트부터 </a:t>
            </a:r>
            <a:r>
              <a:rPr lang="ko-KR" altLang="ko-KR" sz="2400" dirty="0"/>
              <a:t>이파리노드로 내려가며 </a:t>
            </a:r>
            <a:r>
              <a:rPr lang="en-US" altLang="ko-KR" sz="2400" dirty="0"/>
              <a:t>4-</a:t>
            </a:r>
            <a:r>
              <a:rPr lang="ko-KR" altLang="ko-KR" sz="2400" dirty="0"/>
              <a:t>노드를 만날 때마다 </a:t>
            </a:r>
            <a:r>
              <a:rPr lang="ko-KR" altLang="ko-KR" sz="2400" dirty="0">
                <a:solidFill>
                  <a:srgbClr val="3333FF"/>
                </a:solidFill>
              </a:rPr>
              <a:t>미리 분리 연산을 </a:t>
            </a:r>
            <a:r>
              <a:rPr lang="ko-KR" altLang="ko-KR" sz="2400" dirty="0" smtClean="0">
                <a:solidFill>
                  <a:srgbClr val="3333FF"/>
                </a:solidFill>
              </a:rPr>
              <a:t>수행</a:t>
            </a:r>
            <a:r>
              <a:rPr lang="ko-KR" altLang="en-US" sz="2400" dirty="0" smtClean="0"/>
              <a:t>할 수 있기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때문에 다시 이파리노드부터 위로 올라가며 분리 연산을 수행할 필요가 없고</a:t>
            </a:r>
            <a:r>
              <a:rPr lang="en-US" altLang="ko-KR" sz="2400" dirty="0"/>
              <a:t>, </a:t>
            </a:r>
            <a:r>
              <a:rPr lang="ko-KR" altLang="ko-KR" sz="2400" dirty="0"/>
              <a:t>따라서 보다 효율적인 삽입 연산이 </a:t>
            </a:r>
            <a:r>
              <a:rPr lang="ko-KR" altLang="ko-KR" sz="2400" dirty="0" smtClean="0"/>
              <a:t>가능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44916435"/>
      </p:ext>
    </p:extLst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858033" y="646453"/>
            <a:ext cx="7709770" cy="25391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>
                <a:latin typeface="Calibri" panose="020F0502020204030204" pitchFamily="34" charset="0"/>
              </a:rPr>
              <a:t>삭제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연산도</a:t>
            </a:r>
            <a:r>
              <a:rPr lang="ko-KR" altLang="ko-KR" sz="24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삽입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연산과</a:t>
            </a:r>
            <a:r>
              <a:rPr lang="ko-KR" altLang="ko-KR" sz="2000" dirty="0"/>
              <a:t> </a:t>
            </a:r>
            <a:r>
              <a:rPr lang="ko-KR" altLang="ko-KR" sz="2000" dirty="0">
                <a:latin typeface="Calibri" panose="020F0502020204030204" pitchFamily="34" charset="0"/>
              </a:rPr>
              <a:t>유사하게</a:t>
            </a:r>
            <a:r>
              <a:rPr lang="ko-KR" altLang="ko-KR" sz="2400" dirty="0"/>
              <a:t> </a:t>
            </a:r>
            <a:r>
              <a:rPr lang="ko-KR" altLang="ko-KR" sz="2400" dirty="0" err="1" smtClean="0">
                <a:latin typeface="Calibri" panose="020F0502020204030204" pitchFamily="34" charset="0"/>
              </a:rPr>
              <a:t>루트로부터</a:t>
            </a:r>
            <a:r>
              <a:rPr lang="ko-KR" altLang="ko-KR" sz="2400" dirty="0" smtClean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이파리노드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방향으로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내려가며</a:t>
            </a:r>
            <a:r>
              <a:rPr lang="ko-KR" altLang="ko-KR" sz="2400" dirty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2-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노드를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만날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때마다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미리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통합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연산을</a:t>
            </a:r>
            <a:r>
              <a:rPr lang="ko-KR" altLang="ko-KR" sz="2400" dirty="0">
                <a:solidFill>
                  <a:srgbClr val="3333FF"/>
                </a:solidFill>
              </a:rPr>
              <a:t> </a:t>
            </a:r>
            <a:r>
              <a:rPr lang="ko-KR" altLang="ko-KR" sz="2400" dirty="0">
                <a:solidFill>
                  <a:srgbClr val="3333FF"/>
                </a:solidFill>
                <a:latin typeface="Calibri" panose="020F0502020204030204" pitchFamily="34" charset="0"/>
              </a:rPr>
              <a:t>수행</a:t>
            </a:r>
            <a:r>
              <a:rPr lang="ko-KR" altLang="ko-KR" sz="2400" dirty="0">
                <a:latin typeface="Calibri" panose="020F0502020204030204" pitchFamily="34" charset="0"/>
              </a:rPr>
              <a:t>하므로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키를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다시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루트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방향으로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올라가며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통합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연산을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수행할</a:t>
            </a:r>
            <a:r>
              <a:rPr lang="ko-KR" altLang="ko-KR" sz="2400" dirty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필요</a:t>
            </a:r>
            <a:r>
              <a:rPr lang="ko-KR" altLang="ko-KR" sz="2400" dirty="0" smtClean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없</a:t>
            </a:r>
            <a:r>
              <a:rPr lang="ko-KR" altLang="en-US" sz="2400" dirty="0" smtClean="0">
                <a:latin typeface="Calibri" panose="020F0502020204030204" pitchFamily="34" charset="0"/>
              </a:rPr>
              <a:t>음</a:t>
            </a:r>
            <a:r>
              <a:rPr lang="en-US" altLang="ko-KR" sz="2400" dirty="0" smtClean="0"/>
              <a:t> </a:t>
            </a:r>
          </a:p>
          <a:p>
            <a:pPr marL="342900" indent="-342900">
              <a:spcAft>
                <a:spcPts val="1800"/>
              </a:spcAft>
              <a:buFont typeface="Arial" panose="020B0604020202020204" pitchFamily="34" charset="0"/>
              <a:buChar char="•"/>
            </a:pPr>
            <a:r>
              <a:rPr lang="ko-KR" altLang="ko-KR" sz="2400" dirty="0" smtClean="0">
                <a:latin typeface="Calibri" panose="020F0502020204030204" pitchFamily="34" charset="0"/>
              </a:rPr>
              <a:t>그러나</a:t>
            </a:r>
            <a:r>
              <a:rPr lang="ko-KR" altLang="ko-KR" sz="2400" dirty="0" smtClean="0"/>
              <a:t> </a:t>
            </a:r>
            <a:r>
              <a:rPr lang="ko-KR" altLang="ko-KR" sz="2400" dirty="0" smtClean="0">
                <a:latin typeface="Calibri" panose="020F0502020204030204" pitchFamily="34" charset="0"/>
              </a:rPr>
              <a:t>이러한</a:t>
            </a:r>
            <a:r>
              <a:rPr lang="ko-KR" altLang="ko-KR" sz="2400" dirty="0" smtClean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삽입과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삭제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연산도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이론적으로는</a:t>
            </a:r>
            <a:r>
              <a:rPr lang="ko-KR" altLang="ko-KR" sz="2400" dirty="0"/>
              <a:t> </a:t>
            </a:r>
            <a:r>
              <a:rPr lang="en-US" altLang="ko-KR" sz="2400" dirty="0"/>
              <a:t>2-3</a:t>
            </a:r>
            <a:r>
              <a:rPr lang="ko-KR" altLang="ko-KR" sz="2400" dirty="0">
                <a:latin typeface="Calibri" panose="020F0502020204030204" pitchFamily="34" charset="0"/>
              </a:rPr>
              <a:t>트리의</a:t>
            </a:r>
            <a:r>
              <a:rPr lang="ko-KR" altLang="ko-KR" sz="2400" dirty="0"/>
              <a:t> </a:t>
            </a:r>
            <a:r>
              <a:rPr lang="ko-KR" altLang="ko-KR" sz="2400" dirty="0" err="1">
                <a:latin typeface="Calibri" panose="020F0502020204030204" pitchFamily="34" charset="0"/>
              </a:rPr>
              <a:t>수행시간과</a:t>
            </a:r>
            <a:r>
              <a:rPr lang="ko-KR" altLang="ko-KR" sz="2400" dirty="0"/>
              <a:t> </a:t>
            </a:r>
            <a:r>
              <a:rPr lang="ko-KR" altLang="ko-KR" sz="2400" dirty="0">
                <a:latin typeface="Calibri" panose="020F0502020204030204" pitchFamily="34" charset="0"/>
              </a:rPr>
              <a:t>동일한</a:t>
            </a:r>
            <a:r>
              <a:rPr lang="ko-KR" altLang="ko-KR" sz="2400" dirty="0"/>
              <a:t> </a:t>
            </a:r>
            <a:r>
              <a:rPr lang="en-US" altLang="ko-KR" sz="2400" dirty="0">
                <a:solidFill>
                  <a:srgbClr val="3333FF"/>
                </a:solidFill>
              </a:rPr>
              <a:t>O(log</a:t>
            </a:r>
            <a:r>
              <a:rPr lang="en-US" altLang="ko-KR" sz="2400" baseline="-25000" dirty="0">
                <a:solidFill>
                  <a:srgbClr val="3333FF"/>
                </a:solidFill>
              </a:rPr>
              <a:t>2</a:t>
            </a:r>
            <a:r>
              <a:rPr lang="en-US" altLang="ko-KR" sz="2400" dirty="0">
                <a:solidFill>
                  <a:srgbClr val="3333FF"/>
                </a:solidFill>
              </a:rPr>
              <a:t>N</a:t>
            </a:r>
            <a:r>
              <a:rPr lang="en-US" altLang="ko-KR" sz="2400" dirty="0" smtClean="0">
                <a:solidFill>
                  <a:srgbClr val="3333FF"/>
                </a:solidFill>
              </a:rPr>
              <a:t>)</a:t>
            </a:r>
            <a:endParaRPr lang="ko-KR" altLang="ko-KR" sz="24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093103761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ko-KR" smtClean="0"/>
              <a:t>5.4 </a:t>
            </a:r>
            <a:r>
              <a:rPr lang="ko-KR" altLang="ko-KR" dirty="0"/>
              <a:t>레드블랙트리</a:t>
            </a:r>
            <a:endParaRPr lang="ko-KR" altLang="ko-KR" dirty="0">
              <a:effectLst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628650" y="1395663"/>
            <a:ext cx="6906469" cy="5096577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ko-KR" sz="2400" dirty="0" smtClean="0"/>
              <a:t>노드에 </a:t>
            </a:r>
            <a:r>
              <a:rPr lang="ko-KR" altLang="ko-KR" sz="2400" dirty="0"/>
              <a:t>색을 부여하여 트리의 균형을 </a:t>
            </a:r>
            <a:r>
              <a:rPr lang="ko-KR" altLang="ko-KR" sz="2400" dirty="0" smtClean="0"/>
              <a:t>유지</a:t>
            </a:r>
            <a:endParaRPr lang="en-US" altLang="ko-KR" sz="2400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ko-KR" sz="2400" dirty="0" smtClean="0"/>
              <a:t>탐색</a:t>
            </a:r>
            <a:r>
              <a:rPr lang="en-US" altLang="ko-KR" sz="2400" dirty="0"/>
              <a:t>, </a:t>
            </a:r>
            <a:r>
              <a:rPr lang="ko-KR" altLang="ko-KR" sz="2400" dirty="0"/>
              <a:t>삽입</a:t>
            </a:r>
            <a:r>
              <a:rPr lang="en-US" altLang="ko-KR" sz="2400" dirty="0"/>
              <a:t>, </a:t>
            </a:r>
            <a:r>
              <a:rPr lang="ko-KR" altLang="ko-KR" sz="2400" dirty="0"/>
              <a:t>삭제 연산의 수행시간이 각각</a:t>
            </a:r>
            <a:r>
              <a:rPr lang="en-US" altLang="ko-KR" sz="2400" dirty="0"/>
              <a:t> O(</a:t>
            </a:r>
            <a:r>
              <a:rPr lang="en-US" altLang="ko-KR" sz="2400" dirty="0" err="1"/>
              <a:t>logN</a:t>
            </a:r>
            <a:r>
              <a:rPr lang="en-US" altLang="ko-KR" sz="2400" dirty="0"/>
              <a:t>)</a:t>
            </a:r>
            <a:r>
              <a:rPr lang="ko-KR" altLang="ko-KR" sz="2400" dirty="0"/>
              <a:t>을 넘지 않는 매우 효율적인 </a:t>
            </a:r>
            <a:r>
              <a:rPr lang="ko-KR" altLang="ko-KR" sz="2400" dirty="0" smtClean="0"/>
              <a:t>자료구조</a:t>
            </a:r>
            <a:endParaRPr lang="en-US" altLang="ko-KR" sz="2400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ko-KR" sz="2400" dirty="0" smtClean="0">
                <a:solidFill>
                  <a:srgbClr val="3333FF"/>
                </a:solidFill>
              </a:rPr>
              <a:t>일반적인 레드블랙트리</a:t>
            </a:r>
            <a:r>
              <a:rPr lang="en-US" altLang="ko-KR" sz="2400" dirty="0" smtClean="0">
                <a:solidFill>
                  <a:srgbClr val="3333FF"/>
                </a:solidFill>
              </a:rPr>
              <a:t>(Intro. to Algorithms, CLRS)</a:t>
            </a:r>
            <a:r>
              <a:rPr lang="en-US" altLang="ko-KR" sz="2400" dirty="0" smtClean="0"/>
              <a:t>: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삽입이나 삭제를 수행할 때 트리의 균형을 유지하기 위해 </a:t>
            </a:r>
            <a:r>
              <a:rPr lang="ko-KR" altLang="en-US" sz="2400" u="sng" dirty="0" smtClean="0"/>
              <a:t>상당히</a:t>
            </a:r>
            <a:r>
              <a:rPr lang="ko-KR" altLang="ko-KR" sz="2400" u="sng" dirty="0" smtClean="0"/>
              <a:t> </a:t>
            </a:r>
            <a:r>
              <a:rPr lang="ko-KR" altLang="ko-KR" sz="2400" u="sng" dirty="0"/>
              <a:t>많은 경우</a:t>
            </a:r>
            <a:r>
              <a:rPr lang="ko-KR" altLang="ko-KR" sz="2400" dirty="0"/>
              <a:t>를 고려해야 한다는 단점이 있으며</a:t>
            </a:r>
            <a:r>
              <a:rPr lang="en-US" altLang="ko-KR" sz="2400" dirty="0"/>
              <a:t>, </a:t>
            </a:r>
            <a:r>
              <a:rPr lang="ko-KR" altLang="ko-KR" sz="2400" dirty="0"/>
              <a:t>이에 따라 </a:t>
            </a:r>
            <a:r>
              <a:rPr lang="ko-KR" altLang="ko-KR" sz="2400" dirty="0" smtClean="0"/>
              <a:t>프로그램</a:t>
            </a:r>
            <a:r>
              <a:rPr lang="ko-KR" altLang="en-US" sz="2400" dirty="0" smtClean="0"/>
              <a:t>이 복잡하고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그 길이도 증가함</a:t>
            </a:r>
            <a:r>
              <a:rPr lang="en-US" altLang="ko-KR" sz="2400" dirty="0" smtClean="0"/>
              <a:t> </a:t>
            </a:r>
            <a:endParaRPr lang="en-US" altLang="ko-KR" sz="2400" dirty="0" smtClean="0"/>
          </a:p>
          <a:p>
            <a:pPr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</a:pPr>
            <a:r>
              <a:rPr lang="ko-KR" altLang="ko-KR" sz="2400" dirty="0" err="1" smtClean="0">
                <a:solidFill>
                  <a:srgbClr val="3333FF"/>
                </a:solidFill>
              </a:rPr>
              <a:t>좌편향</a:t>
            </a:r>
            <a:r>
              <a:rPr lang="ko-KR" altLang="ko-KR" sz="2400" dirty="0" smtClean="0">
                <a:solidFill>
                  <a:srgbClr val="3333FF"/>
                </a:solidFill>
              </a:rPr>
              <a:t> </a:t>
            </a:r>
            <a:r>
              <a:rPr lang="ko-KR" altLang="ko-KR" sz="2400" dirty="0" err="1">
                <a:solidFill>
                  <a:srgbClr val="3333FF"/>
                </a:solidFill>
              </a:rPr>
              <a:t>레드블랙</a:t>
            </a:r>
            <a:r>
              <a:rPr lang="en-US" altLang="ko-KR" sz="2400" dirty="0">
                <a:solidFill>
                  <a:srgbClr val="3333FF"/>
                </a:solidFill>
              </a:rPr>
              <a:t>(Left-Leaning Red-Black, LLRB)</a:t>
            </a:r>
            <a:r>
              <a:rPr lang="ko-KR" altLang="ko-KR" sz="2400" dirty="0" smtClean="0">
                <a:solidFill>
                  <a:srgbClr val="3333FF"/>
                </a:solidFill>
              </a:rPr>
              <a:t>트리</a:t>
            </a:r>
            <a:r>
              <a:rPr lang="en-US" altLang="ko-KR" sz="2400" dirty="0" smtClean="0"/>
              <a:t>:</a:t>
            </a:r>
            <a:r>
              <a:rPr lang="ko-KR" altLang="ko-KR" sz="2400" dirty="0" smtClean="0"/>
              <a:t> </a:t>
            </a:r>
            <a:r>
              <a:rPr lang="ko-KR" altLang="ko-KR" sz="2400" dirty="0"/>
              <a:t>삽입이나 삭제 시 고려해야 하는 경우의 수가 매우 적어 프로그램의 길이도 일반 레드블랙트리 </a:t>
            </a:r>
            <a:r>
              <a:rPr lang="ko-KR" altLang="ko-KR" sz="2400" dirty="0" smtClean="0"/>
              <a:t>프로그램의</a:t>
            </a:r>
            <a:r>
              <a:rPr lang="en-US" altLang="ko-KR" sz="2400" dirty="0" smtClean="0"/>
              <a:t> </a:t>
            </a:r>
            <a:r>
              <a:rPr lang="en-US" altLang="ko-KR" sz="2400" u="sng" dirty="0" smtClean="0">
                <a:solidFill>
                  <a:srgbClr val="00B050"/>
                </a:solidFill>
              </a:rPr>
              <a:t>1/5</a:t>
            </a:r>
            <a:r>
              <a:rPr lang="ko-KR" altLang="ko-KR" sz="2400" u="sng" dirty="0">
                <a:solidFill>
                  <a:srgbClr val="00B050"/>
                </a:solidFill>
              </a:rPr>
              <a:t>정도</a:t>
            </a:r>
            <a:r>
              <a:rPr lang="ko-KR" altLang="ko-KR" sz="2400" dirty="0"/>
              <a:t>에 </a:t>
            </a:r>
            <a:r>
              <a:rPr lang="ko-KR" altLang="ko-KR" sz="2400" dirty="0" smtClean="0"/>
              <a:t>불과</a:t>
            </a:r>
            <a:endParaRPr lang="ko-KR" altLang="en-US" sz="24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9484" y="3217829"/>
            <a:ext cx="1692000" cy="192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430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659</TotalTime>
  <Words>6346</Words>
  <Application>Microsoft Office PowerPoint</Application>
  <PresentationFormat>화면 슬라이드 쇼(4:3)</PresentationFormat>
  <Paragraphs>745</Paragraphs>
  <Slides>145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145</vt:i4>
      </vt:variant>
    </vt:vector>
  </HeadingPairs>
  <TitlesOfParts>
    <vt:vector size="156" baseType="lpstr">
      <vt:lpstr>굴림</vt:lpstr>
      <vt:lpstr>맑은 고딕</vt:lpstr>
      <vt:lpstr>Arial</vt:lpstr>
      <vt:lpstr>Calibri</vt:lpstr>
      <vt:lpstr>Calibri Light</vt:lpstr>
      <vt:lpstr>Cambria Math</vt:lpstr>
      <vt:lpstr>Consolas</vt:lpstr>
      <vt:lpstr>Symbol</vt:lpstr>
      <vt:lpstr>Tahoma</vt:lpstr>
      <vt:lpstr>Times New Roman</vt:lpstr>
      <vt:lpstr>Office 테마</vt:lpstr>
      <vt:lpstr>PowerPoint 프레젠테이션</vt:lpstr>
      <vt:lpstr>탐색트리</vt:lpstr>
      <vt:lpstr>5.1 이진탐색트리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5.1.1 이진탐색트리 클래스</vt:lpstr>
      <vt:lpstr>PowerPoint 프레젠테이션</vt:lpstr>
      <vt:lpstr>PowerPoint 프레젠테이션</vt:lpstr>
      <vt:lpstr>PowerPoint 프레젠테이션</vt:lpstr>
      <vt:lpstr>5.1.2 탐색 연산</vt:lpstr>
      <vt:lpstr>PowerPoint 프레젠테이션</vt:lpstr>
      <vt:lpstr>PowerPoint 프레젠테이션</vt:lpstr>
      <vt:lpstr>5.1.3 삽입 연산</vt:lpstr>
      <vt:lpstr>PowerPoint 프레젠테이션</vt:lpstr>
      <vt:lpstr>PowerPoint 프레젠테이션</vt:lpstr>
      <vt:lpstr>PowerPoint 프레젠테이션</vt:lpstr>
      <vt:lpstr>PowerPoint 프레젠테이션</vt:lpstr>
      <vt:lpstr>5.1.4 최솟값 찾기</vt:lpstr>
      <vt:lpstr>PowerPoint 프레젠테이션</vt:lpstr>
      <vt:lpstr>PowerPoint 프레젠테이션</vt:lpstr>
      <vt:lpstr>5.1.5 최솟값 삭제 연산</vt:lpstr>
      <vt:lpstr>PowerPoint 프레젠테이션</vt:lpstr>
      <vt:lpstr>PowerPoint 프레젠테이션</vt:lpstr>
      <vt:lpstr>5.1.6 삭제 연산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수행시간</vt:lpstr>
      <vt:lpstr>PowerPoint 프레젠테이션</vt:lpstr>
      <vt:lpstr>5.2 AVL트리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5.2.1 AVL트리의 회전연산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4종류의 회전의 공통점</vt:lpstr>
      <vt:lpstr>5.2.2 삽입 연산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5.2.3 삭제 연산</vt:lpstr>
      <vt:lpstr>PowerPoint 프레젠테이션</vt:lpstr>
      <vt:lpstr>PowerPoint 프레젠테이션</vt:lpstr>
      <vt:lpstr>PowerPoint 프레젠테이션</vt:lpstr>
      <vt:lpstr>PowerPoint 프레젠테이션</vt:lpstr>
      <vt:lpstr>수행시간</vt:lpstr>
      <vt:lpstr>PowerPoint 프레젠테이션</vt:lpstr>
      <vt:lpstr>5.3 2-3트리</vt:lpstr>
      <vt:lpstr>PowerPoint 프레젠테이션</vt:lpstr>
      <vt:lpstr>PowerPoint 프레젠테이션</vt:lpstr>
      <vt:lpstr>5.3.1 탐색 연산</vt:lpstr>
      <vt:lpstr>5.3.2 삽입 연산</vt:lpstr>
      <vt:lpstr>PowerPoint 프레젠테이션</vt:lpstr>
      <vt:lpstr>PowerPoint 프레젠테이션</vt:lpstr>
      <vt:lpstr>PowerPoint 프레젠테이션</vt:lpstr>
      <vt:lpstr>PowerPoint 프레젠테이션</vt:lpstr>
      <vt:lpstr>5.3.3 삭제 연산</vt:lpstr>
      <vt:lpstr>이동 연산</vt:lpstr>
      <vt:lpstr>PowerPoint 프레젠테이션</vt:lpstr>
      <vt:lpstr>통합 연산</vt:lpstr>
      <vt:lpstr>PowerPoint 프레젠테이션</vt:lpstr>
      <vt:lpstr>2-3트리의 삭제 연산 알고리즘</vt:lpstr>
      <vt:lpstr>PowerPoint 프레젠테이션</vt:lpstr>
      <vt:lpstr>PowerPoint 프레젠테이션</vt:lpstr>
      <vt:lpstr>PowerPoint 프레젠테이션</vt:lpstr>
      <vt:lpstr>수행시간</vt:lpstr>
      <vt:lpstr>PowerPoint 프레젠테이션</vt:lpstr>
      <vt:lpstr>PowerPoint 프레젠테이션</vt:lpstr>
      <vt:lpstr>2-3-4 트리</vt:lpstr>
      <vt:lpstr>PowerPoint 프레젠테이션</vt:lpstr>
      <vt:lpstr>5.4 레드블랙트리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5.4.3 레드블랙트리의 기본 연산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최솟값 삭제 연산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수행시간</vt:lpstr>
      <vt:lpstr>응용</vt:lpstr>
      <vt:lpstr>PowerPoint 프레젠테이션</vt:lpstr>
      <vt:lpstr>5.5 B-트리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성능 분석</vt:lpstr>
      <vt:lpstr>PowerPoint 프레젠테이션</vt:lpstr>
      <vt:lpstr>응용</vt:lpstr>
      <vt:lpstr>요약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sbyang</dc:creator>
  <cp:lastModifiedBy>Windows 사용자</cp:lastModifiedBy>
  <cp:revision>86</cp:revision>
  <dcterms:created xsi:type="dcterms:W3CDTF">2017-03-16T00:57:55Z</dcterms:created>
  <dcterms:modified xsi:type="dcterms:W3CDTF">2017-07-13T23:15:50Z</dcterms:modified>
</cp:coreProperties>
</file>

<file path=docProps/thumbnail.jpeg>
</file>